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9"/>
  </p:notesMasterIdLst>
  <p:sldIdLst>
    <p:sldId id="257" r:id="rId2"/>
    <p:sldId id="2147482160" r:id="rId3"/>
    <p:sldId id="2147482165" r:id="rId4"/>
    <p:sldId id="2147482164" r:id="rId5"/>
    <p:sldId id="2147482162" r:id="rId6"/>
    <p:sldId id="2147482166" r:id="rId7"/>
    <p:sldId id="2147482169" r:id="rId8"/>
    <p:sldId id="2147482168" r:id="rId9"/>
    <p:sldId id="2147482167" r:id="rId10"/>
    <p:sldId id="2147482154" r:id="rId11"/>
    <p:sldId id="2147482155" r:id="rId12"/>
    <p:sldId id="2147482156" r:id="rId13"/>
    <p:sldId id="2147482157" r:id="rId14"/>
    <p:sldId id="2147482159" r:id="rId15"/>
    <p:sldId id="2147482163" r:id="rId16"/>
    <p:sldId id="2147482158" r:id="rId17"/>
    <p:sldId id="267" r:id="rId1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63" d="100"/>
          <a:sy n="63" d="100"/>
        </p:scale>
        <p:origin x="732" y="5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7127CD2-67E6-4ED6-98BE-9D386A398A2A}" type="datetimeFigureOut">
              <a:rPr lang="en-US" smtClean="0"/>
              <a:t>5/7/2026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6597E06-3D3F-4128-8487-196C6CA2DF11}" type="slidenum">
              <a:rPr lang="en-US" smtClean="0"/>
              <a:t>‹#›</a:t>
            </a:fld>
            <a:endParaRPr lang="en-US"/>
          </a:p>
        </p:txBody>
      </p:sp>
    </p:spTree>
    <p:extLst>
      <p:ext uri="{BB962C8B-B14F-4D97-AF65-F5344CB8AC3E}">
        <p14:creationId xmlns:p14="http://schemas.microsoft.com/office/powerpoint/2010/main" val="220482085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6"/>
        <p:cNvGrpSpPr/>
        <p:nvPr/>
      </p:nvGrpSpPr>
      <p:grpSpPr>
        <a:xfrm>
          <a:off x="0" y="0"/>
          <a:ext cx="0" cy="0"/>
          <a:chOff x="0" y="0"/>
          <a:chExt cx="0" cy="0"/>
        </a:xfrm>
      </p:grpSpPr>
      <p:sp>
        <p:nvSpPr>
          <p:cNvPr id="97" name="Google Shape;97;p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98" name="Google Shape;98;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55628941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F22AC0-5F15-4803-8E21-626222D212A7}"/>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F8E45185-A01A-41EC-A26E-E5091CB1D1A7}"/>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4E73C3E0-9B48-4C59-85FF-B1901144A374}"/>
              </a:ext>
            </a:extLst>
          </p:cNvPr>
          <p:cNvSpPr>
            <a:spLocks noGrp="1"/>
          </p:cNvSpPr>
          <p:nvPr>
            <p:ph type="dt" sz="half" idx="10"/>
          </p:nvPr>
        </p:nvSpPr>
        <p:spPr/>
        <p:txBody>
          <a:bodyPr/>
          <a:lstStyle/>
          <a:p>
            <a:fld id="{755B06EE-0798-4C21-8033-28DF621D4627}" type="datetimeFigureOut">
              <a:rPr lang="en-US" smtClean="0"/>
              <a:t>5/7/2026</a:t>
            </a:fld>
            <a:endParaRPr lang="en-US"/>
          </a:p>
        </p:txBody>
      </p:sp>
      <p:sp>
        <p:nvSpPr>
          <p:cNvPr id="5" name="Footer Placeholder 4">
            <a:extLst>
              <a:ext uri="{FF2B5EF4-FFF2-40B4-BE49-F238E27FC236}">
                <a16:creationId xmlns:a16="http://schemas.microsoft.com/office/drawing/2014/main" id="{75D2BE62-542B-4507-AA43-B69E5D37F7E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2D8801F-C9F4-412C-B344-0C036B8EF344}"/>
              </a:ext>
            </a:extLst>
          </p:cNvPr>
          <p:cNvSpPr>
            <a:spLocks noGrp="1"/>
          </p:cNvSpPr>
          <p:nvPr>
            <p:ph type="sldNum" sz="quarter" idx="12"/>
          </p:nvPr>
        </p:nvSpPr>
        <p:spPr/>
        <p:txBody>
          <a:bodyPr/>
          <a:lstStyle/>
          <a:p>
            <a:fld id="{062163D4-DF93-4B4B-923A-41DB26BF63CC}" type="slidenum">
              <a:rPr lang="en-US" smtClean="0"/>
              <a:t>‹#›</a:t>
            </a:fld>
            <a:endParaRPr lang="en-US"/>
          </a:p>
        </p:txBody>
      </p:sp>
    </p:spTree>
    <p:extLst>
      <p:ext uri="{BB962C8B-B14F-4D97-AF65-F5344CB8AC3E}">
        <p14:creationId xmlns:p14="http://schemas.microsoft.com/office/powerpoint/2010/main" val="418524619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736986-3D1C-4884-9F84-ADA30E4D2432}"/>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E477A03E-2F0B-4009-A814-414F61F33591}"/>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04C5933-7E75-47CF-8FEE-0B3762B962A5}"/>
              </a:ext>
            </a:extLst>
          </p:cNvPr>
          <p:cNvSpPr>
            <a:spLocks noGrp="1"/>
          </p:cNvSpPr>
          <p:nvPr>
            <p:ph type="dt" sz="half" idx="10"/>
          </p:nvPr>
        </p:nvSpPr>
        <p:spPr/>
        <p:txBody>
          <a:bodyPr/>
          <a:lstStyle/>
          <a:p>
            <a:fld id="{755B06EE-0798-4C21-8033-28DF621D4627}" type="datetimeFigureOut">
              <a:rPr lang="en-US" smtClean="0"/>
              <a:t>5/7/2026</a:t>
            </a:fld>
            <a:endParaRPr lang="en-US"/>
          </a:p>
        </p:txBody>
      </p:sp>
      <p:sp>
        <p:nvSpPr>
          <p:cNvPr id="5" name="Footer Placeholder 4">
            <a:extLst>
              <a:ext uri="{FF2B5EF4-FFF2-40B4-BE49-F238E27FC236}">
                <a16:creationId xmlns:a16="http://schemas.microsoft.com/office/drawing/2014/main" id="{F27DCEB7-CDF0-4EF1-B728-218651A5BA2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A57E9D0-7975-46D3-9ECB-E45362393BAE}"/>
              </a:ext>
            </a:extLst>
          </p:cNvPr>
          <p:cNvSpPr>
            <a:spLocks noGrp="1"/>
          </p:cNvSpPr>
          <p:nvPr>
            <p:ph type="sldNum" sz="quarter" idx="12"/>
          </p:nvPr>
        </p:nvSpPr>
        <p:spPr/>
        <p:txBody>
          <a:bodyPr/>
          <a:lstStyle/>
          <a:p>
            <a:fld id="{062163D4-DF93-4B4B-923A-41DB26BF63CC}" type="slidenum">
              <a:rPr lang="en-US" smtClean="0"/>
              <a:t>‹#›</a:t>
            </a:fld>
            <a:endParaRPr lang="en-US"/>
          </a:p>
        </p:txBody>
      </p:sp>
    </p:spTree>
    <p:extLst>
      <p:ext uri="{BB962C8B-B14F-4D97-AF65-F5344CB8AC3E}">
        <p14:creationId xmlns:p14="http://schemas.microsoft.com/office/powerpoint/2010/main" val="2370863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F9E988AB-4662-4551-93BB-E93DF40F6491}"/>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1DF42B4F-75AC-4CFF-99D3-2384EA8BEC41}"/>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A536B8D-4F49-4EA0-9477-8EF966544D47}"/>
              </a:ext>
            </a:extLst>
          </p:cNvPr>
          <p:cNvSpPr>
            <a:spLocks noGrp="1"/>
          </p:cNvSpPr>
          <p:nvPr>
            <p:ph type="dt" sz="half" idx="10"/>
          </p:nvPr>
        </p:nvSpPr>
        <p:spPr/>
        <p:txBody>
          <a:bodyPr/>
          <a:lstStyle/>
          <a:p>
            <a:fld id="{755B06EE-0798-4C21-8033-28DF621D4627}" type="datetimeFigureOut">
              <a:rPr lang="en-US" smtClean="0"/>
              <a:t>5/7/2026</a:t>
            </a:fld>
            <a:endParaRPr lang="en-US"/>
          </a:p>
        </p:txBody>
      </p:sp>
      <p:sp>
        <p:nvSpPr>
          <p:cNvPr id="5" name="Footer Placeholder 4">
            <a:extLst>
              <a:ext uri="{FF2B5EF4-FFF2-40B4-BE49-F238E27FC236}">
                <a16:creationId xmlns:a16="http://schemas.microsoft.com/office/drawing/2014/main" id="{7D98A50C-6327-4068-9BDB-309EBDD8DB3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79E26F1-44F7-438E-830E-818BBCEDB41C}"/>
              </a:ext>
            </a:extLst>
          </p:cNvPr>
          <p:cNvSpPr>
            <a:spLocks noGrp="1"/>
          </p:cNvSpPr>
          <p:nvPr>
            <p:ph type="sldNum" sz="quarter" idx="12"/>
          </p:nvPr>
        </p:nvSpPr>
        <p:spPr/>
        <p:txBody>
          <a:bodyPr/>
          <a:lstStyle/>
          <a:p>
            <a:fld id="{062163D4-DF93-4B4B-923A-41DB26BF63CC}" type="slidenum">
              <a:rPr lang="en-US" smtClean="0"/>
              <a:t>‹#›</a:t>
            </a:fld>
            <a:endParaRPr lang="en-US"/>
          </a:p>
        </p:txBody>
      </p:sp>
    </p:spTree>
    <p:extLst>
      <p:ext uri="{BB962C8B-B14F-4D97-AF65-F5344CB8AC3E}">
        <p14:creationId xmlns:p14="http://schemas.microsoft.com/office/powerpoint/2010/main" val="365632520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15_Title and Content">
  <p:cSld name="15_Title and Content">
    <p:spTree>
      <p:nvGrpSpPr>
        <p:cNvPr id="1" name="Shape 37"/>
        <p:cNvGrpSpPr/>
        <p:nvPr/>
      </p:nvGrpSpPr>
      <p:grpSpPr>
        <a:xfrm>
          <a:off x="0" y="0"/>
          <a:ext cx="0" cy="0"/>
          <a:chOff x="0" y="0"/>
          <a:chExt cx="0" cy="0"/>
        </a:xfrm>
      </p:grpSpPr>
      <p:pic>
        <p:nvPicPr>
          <p:cNvPr id="38" name="Google Shape;38;p9" descr="A blue and yellow squares on a black background&#10;&#10;Description automatically generated"/>
          <p:cNvPicPr preferRelativeResize="0"/>
          <p:nvPr/>
        </p:nvPicPr>
        <p:blipFill rotWithShape="1">
          <a:blip r:embed="rId2"/>
          <a:srcRect t="49906" r="49470" b="-417"/>
          <a:stretch>
            <a:fillRect/>
          </a:stretch>
        </p:blipFill>
        <p:spPr>
          <a:xfrm rot="-5400000">
            <a:off x="-2041" y="3268"/>
            <a:ext cx="852506" cy="851981"/>
          </a:xfrm>
          <a:prstGeom prst="rect">
            <a:avLst/>
          </a:prstGeom>
          <a:noFill/>
          <a:ln>
            <a:noFill/>
          </a:ln>
        </p:spPr>
      </p:pic>
      <p:pic>
        <p:nvPicPr>
          <p:cNvPr id="39" name="Google Shape;39;p9" descr="A blue and yellow squares on a black background&#10;&#10;Description automatically generated"/>
          <p:cNvPicPr preferRelativeResize="0"/>
          <p:nvPr/>
        </p:nvPicPr>
        <p:blipFill rotWithShape="1">
          <a:blip r:embed="rId2"/>
          <a:srcRect t="49906" r="49470" b="-417"/>
          <a:stretch>
            <a:fillRect/>
          </a:stretch>
        </p:blipFill>
        <p:spPr>
          <a:xfrm rot="5400000">
            <a:off x="11339756" y="6005756"/>
            <a:ext cx="852506" cy="851981"/>
          </a:xfrm>
          <a:prstGeom prst="rect">
            <a:avLst/>
          </a:prstGeom>
          <a:noFill/>
          <a:ln>
            <a:noFill/>
          </a:ln>
        </p:spPr>
      </p:pic>
      <p:pic>
        <p:nvPicPr>
          <p:cNvPr id="40" name="Google Shape;40;p9" descr="A blue text on a black background&#10;&#10;Description automatically generated"/>
          <p:cNvPicPr preferRelativeResize="0"/>
          <p:nvPr/>
        </p:nvPicPr>
        <p:blipFill rotWithShape="1">
          <a:blip r:embed="rId3"/>
          <a:srcRect/>
          <a:stretch>
            <a:fillRect/>
          </a:stretch>
        </p:blipFill>
        <p:spPr>
          <a:xfrm>
            <a:off x="8853713" y="474658"/>
            <a:ext cx="2553000" cy="592459"/>
          </a:xfrm>
          <a:prstGeom prst="rect">
            <a:avLst/>
          </a:prstGeom>
          <a:noFill/>
          <a:ln>
            <a:noFill/>
          </a:ln>
        </p:spPr>
      </p:pic>
      <p:sp>
        <p:nvSpPr>
          <p:cNvPr id="41" name="Google Shape;41;p9"/>
          <p:cNvSpPr txBox="1">
            <a:spLocks noGrp="1"/>
          </p:cNvSpPr>
          <p:nvPr>
            <p:ph type="title"/>
          </p:nvPr>
        </p:nvSpPr>
        <p:spPr>
          <a:xfrm>
            <a:off x="745786" y="1122349"/>
            <a:ext cx="10700425" cy="776639"/>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rgbClr val="00B9AD"/>
              </a:buClr>
              <a:buSzPts val="3200"/>
              <a:buFont typeface="Quattrocento Sans" panose="020B0502050000020003"/>
              <a:buNone/>
              <a:defRPr sz="3200" b="1">
                <a:solidFill>
                  <a:srgbClr val="00B9AD"/>
                </a:solidFill>
                <a:latin typeface="Quattrocento Sans" panose="020B0502050000020003"/>
                <a:ea typeface="Quattrocento Sans" panose="020B0502050000020003"/>
                <a:cs typeface="Quattrocento Sans" panose="020B0502050000020003"/>
                <a:sym typeface="Quattrocento Sans" panose="020B0502050000020003"/>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2" name="Google Shape;42;p9"/>
          <p:cNvSpPr txBox="1">
            <a:spLocks noGrp="1"/>
          </p:cNvSpPr>
          <p:nvPr>
            <p:ph type="body" idx="1"/>
          </p:nvPr>
        </p:nvSpPr>
        <p:spPr>
          <a:xfrm>
            <a:off x="752474" y="2397125"/>
            <a:ext cx="10703261" cy="43512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sz="2400" b="0" i="0">
                <a:solidFill>
                  <a:srgbClr val="696A69"/>
                </a:solidFill>
                <a:latin typeface="Quattrocento Sans" panose="020B0502050000020003"/>
                <a:ea typeface="Quattrocento Sans" panose="020B0502050000020003"/>
                <a:cs typeface="Quattrocento Sans" panose="020B0502050000020003"/>
                <a:sym typeface="Quattrocento Sans" panose="020B0502050000020003"/>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3" name="Google Shape;43;p9"/>
          <p:cNvSpPr txBox="1">
            <a:spLocks noGrp="1"/>
          </p:cNvSpPr>
          <p:nvPr>
            <p:ph type="sldNum" idx="12"/>
          </p:nvPr>
        </p:nvSpPr>
        <p:spPr>
          <a:xfrm>
            <a:off x="10801148" y="6474937"/>
            <a:ext cx="748812"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sz="1200">
                <a:solidFill>
                  <a:schemeClr val="dk1"/>
                </a:solidFill>
                <a:latin typeface="Calibri" panose="020F0502020204030204"/>
                <a:ea typeface="Calibri" panose="020F0502020204030204"/>
                <a:cs typeface="Calibri" panose="020F0502020204030204"/>
                <a:sym typeface="Calibri" panose="020F0502020204030204"/>
              </a:defRPr>
            </a:lvl1pPr>
            <a:lvl2pPr marL="0" lvl="1" indent="0" algn="r">
              <a:spcBef>
                <a:spcPts val="0"/>
              </a:spcBef>
              <a:buNone/>
              <a:defRPr sz="1200">
                <a:solidFill>
                  <a:schemeClr val="dk1"/>
                </a:solidFill>
                <a:latin typeface="Calibri" panose="020F0502020204030204"/>
                <a:ea typeface="Calibri" panose="020F0502020204030204"/>
                <a:cs typeface="Calibri" panose="020F0502020204030204"/>
                <a:sym typeface="Calibri" panose="020F0502020204030204"/>
              </a:defRPr>
            </a:lvl2pPr>
            <a:lvl3pPr marL="0" lvl="2" indent="0" algn="r">
              <a:spcBef>
                <a:spcPts val="0"/>
              </a:spcBef>
              <a:buNone/>
              <a:defRPr sz="1200">
                <a:solidFill>
                  <a:schemeClr val="dk1"/>
                </a:solidFill>
                <a:latin typeface="Calibri" panose="020F0502020204030204"/>
                <a:ea typeface="Calibri" panose="020F0502020204030204"/>
                <a:cs typeface="Calibri" panose="020F0502020204030204"/>
                <a:sym typeface="Calibri" panose="020F0502020204030204"/>
              </a:defRPr>
            </a:lvl3pPr>
            <a:lvl4pPr marL="0" lvl="3" indent="0" algn="r">
              <a:spcBef>
                <a:spcPts val="0"/>
              </a:spcBef>
              <a:buNone/>
              <a:defRPr sz="1200">
                <a:solidFill>
                  <a:schemeClr val="dk1"/>
                </a:solidFill>
                <a:latin typeface="Calibri" panose="020F0502020204030204"/>
                <a:ea typeface="Calibri" panose="020F0502020204030204"/>
                <a:cs typeface="Calibri" panose="020F0502020204030204"/>
                <a:sym typeface="Calibri" panose="020F0502020204030204"/>
              </a:defRPr>
            </a:lvl4pPr>
            <a:lvl5pPr marL="0" lvl="4" indent="0" algn="r">
              <a:spcBef>
                <a:spcPts val="0"/>
              </a:spcBef>
              <a:buNone/>
              <a:defRPr sz="1200">
                <a:solidFill>
                  <a:schemeClr val="dk1"/>
                </a:solidFill>
                <a:latin typeface="Calibri" panose="020F0502020204030204"/>
                <a:ea typeface="Calibri" panose="020F0502020204030204"/>
                <a:cs typeface="Calibri" panose="020F0502020204030204"/>
                <a:sym typeface="Calibri" panose="020F0502020204030204"/>
              </a:defRPr>
            </a:lvl5pPr>
            <a:lvl6pPr marL="0" lvl="5" indent="0" algn="r">
              <a:spcBef>
                <a:spcPts val="0"/>
              </a:spcBef>
              <a:buNone/>
              <a:defRPr sz="1200">
                <a:solidFill>
                  <a:schemeClr val="dk1"/>
                </a:solidFill>
                <a:latin typeface="Calibri" panose="020F0502020204030204"/>
                <a:ea typeface="Calibri" panose="020F0502020204030204"/>
                <a:cs typeface="Calibri" panose="020F0502020204030204"/>
                <a:sym typeface="Calibri" panose="020F0502020204030204"/>
              </a:defRPr>
            </a:lvl6pPr>
            <a:lvl7pPr marL="0" lvl="6" indent="0" algn="r">
              <a:spcBef>
                <a:spcPts val="0"/>
              </a:spcBef>
              <a:buNone/>
              <a:defRPr sz="1200">
                <a:solidFill>
                  <a:schemeClr val="dk1"/>
                </a:solidFill>
                <a:latin typeface="Calibri" panose="020F0502020204030204"/>
                <a:ea typeface="Calibri" panose="020F0502020204030204"/>
                <a:cs typeface="Calibri" panose="020F0502020204030204"/>
                <a:sym typeface="Calibri" panose="020F0502020204030204"/>
              </a:defRPr>
            </a:lvl7pPr>
            <a:lvl8pPr marL="0" lvl="7" indent="0" algn="r">
              <a:spcBef>
                <a:spcPts val="0"/>
              </a:spcBef>
              <a:buNone/>
              <a:defRPr sz="1200">
                <a:solidFill>
                  <a:schemeClr val="dk1"/>
                </a:solidFill>
                <a:latin typeface="Calibri" panose="020F0502020204030204"/>
                <a:ea typeface="Calibri" panose="020F0502020204030204"/>
                <a:cs typeface="Calibri" panose="020F0502020204030204"/>
                <a:sym typeface="Calibri" panose="020F0502020204030204"/>
              </a:defRPr>
            </a:lvl8pPr>
            <a:lvl9pPr marL="0" lvl="8" indent="0" algn="r">
              <a:spcBef>
                <a:spcPts val="0"/>
              </a:spcBef>
              <a:buNone/>
              <a:defRPr sz="1200">
                <a:solidFill>
                  <a:schemeClr val="dk1"/>
                </a:solidFill>
                <a:latin typeface="Calibri" panose="020F0502020204030204"/>
                <a:ea typeface="Calibri" panose="020F0502020204030204"/>
                <a:cs typeface="Calibri" panose="020F0502020204030204"/>
                <a:sym typeface="Calibri" panose="020F0502020204030204"/>
              </a:defRPr>
            </a:lvl9pPr>
          </a:lstStyle>
          <a:p>
            <a:pPr marL="0" lvl="0" indent="0" algn="r" rtl="0">
              <a:spcBef>
                <a:spcPts val="0"/>
              </a:spcBef>
              <a:spcAft>
                <a:spcPts val="0"/>
              </a:spcAft>
              <a:buNone/>
            </a:pPr>
            <a:fld id="{00000000-1234-1234-1234-123412341234}" type="slidenum">
              <a:rPr lang="en-US"/>
              <a:t>‹#›</a:t>
            </a:fld>
            <a:endParaRPr lang="en-US"/>
          </a:p>
        </p:txBody>
      </p:sp>
      <p:sp>
        <p:nvSpPr>
          <p:cNvPr id="44" name="Google Shape;44;p9"/>
          <p:cNvSpPr txBox="1">
            <a:spLocks noGrp="1"/>
          </p:cNvSpPr>
          <p:nvPr>
            <p:ph type="body" idx="2"/>
          </p:nvPr>
        </p:nvSpPr>
        <p:spPr>
          <a:xfrm>
            <a:off x="750043" y="1915569"/>
            <a:ext cx="10715218" cy="370432"/>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696A69"/>
              </a:buClr>
              <a:buSzPts val="1800"/>
              <a:buNone/>
              <a:defRPr sz="1800" b="0" i="0">
                <a:solidFill>
                  <a:srgbClr val="696A69"/>
                </a:solidFill>
                <a:latin typeface="Quattrocento Sans" panose="020B0502050000020003"/>
                <a:ea typeface="Quattrocento Sans" panose="020B0502050000020003"/>
                <a:cs typeface="Quattrocento Sans" panose="020B0502050000020003"/>
                <a:sym typeface="Quattrocento Sans" panose="020B0502050000020003"/>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5" name="Google Shape;45;p9"/>
          <p:cNvSpPr>
            <a:spLocks noGrp="1"/>
          </p:cNvSpPr>
          <p:nvPr>
            <p:ph type="tbl" idx="3"/>
          </p:nvPr>
        </p:nvSpPr>
        <p:spPr>
          <a:xfrm>
            <a:off x="4591049" y="3590925"/>
            <a:ext cx="2295525" cy="914400"/>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Clr>
                <a:schemeClr val="dk1"/>
              </a:buClr>
              <a:buSzPts val="1800"/>
              <a:buFont typeface="Calibri" panose="020F0502020204030204"/>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1pPr>
            <a:lvl2pPr marR="0" lvl="1" algn="l" rtl="0">
              <a:spcBef>
                <a:spcPts val="0"/>
              </a:spcBef>
              <a:spcAft>
                <a:spcPts val="0"/>
              </a:spcAft>
              <a:buSzPts val="1400"/>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2pPr>
            <a:lvl3pPr marR="0" lvl="2" algn="l" rtl="0">
              <a:spcBef>
                <a:spcPts val="0"/>
              </a:spcBef>
              <a:spcAft>
                <a:spcPts val="0"/>
              </a:spcAft>
              <a:buSzPts val="1400"/>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3pPr>
            <a:lvl4pPr marR="0" lvl="3" algn="l" rtl="0">
              <a:spcBef>
                <a:spcPts val="0"/>
              </a:spcBef>
              <a:spcAft>
                <a:spcPts val="0"/>
              </a:spcAft>
              <a:buSzPts val="1400"/>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4pPr>
            <a:lvl5pPr marR="0" lvl="4" algn="l" rtl="0">
              <a:spcBef>
                <a:spcPts val="0"/>
              </a:spcBef>
              <a:spcAft>
                <a:spcPts val="0"/>
              </a:spcAft>
              <a:buSzPts val="1400"/>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5pPr>
            <a:lvl6pPr marR="0" lvl="5" algn="l" rtl="0">
              <a:spcBef>
                <a:spcPts val="0"/>
              </a:spcBef>
              <a:spcAft>
                <a:spcPts val="0"/>
              </a:spcAft>
              <a:buSzPts val="1400"/>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6pPr>
            <a:lvl7pPr marR="0" lvl="6" algn="l" rtl="0">
              <a:spcBef>
                <a:spcPts val="0"/>
              </a:spcBef>
              <a:spcAft>
                <a:spcPts val="0"/>
              </a:spcAft>
              <a:buSzPts val="1400"/>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7pPr>
            <a:lvl8pPr marR="0" lvl="7" algn="l" rtl="0">
              <a:spcBef>
                <a:spcPts val="0"/>
              </a:spcBef>
              <a:spcAft>
                <a:spcPts val="0"/>
              </a:spcAft>
              <a:buSzPts val="1400"/>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8pPr>
            <a:lvl9pPr marR="0" lvl="8" algn="l" rtl="0">
              <a:spcBef>
                <a:spcPts val="0"/>
              </a:spcBef>
              <a:spcAft>
                <a:spcPts val="0"/>
              </a:spcAft>
              <a:buSzPts val="1400"/>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9pPr>
          </a:lstStyle>
          <a:p>
            <a:endParaRPr/>
          </a:p>
        </p:txBody>
      </p:sp>
    </p:spTree>
    <p:extLst>
      <p:ext uri="{BB962C8B-B14F-4D97-AF65-F5344CB8AC3E}">
        <p14:creationId xmlns:p14="http://schemas.microsoft.com/office/powerpoint/2010/main" val="17299704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2E2A7D-A9C4-4F8A-87CA-17DF81A5CD9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A498435-B9F5-4BA5-96A1-2C5A9D8D24CE}"/>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98CFD8C-B46B-423D-90A0-D147E697EE37}"/>
              </a:ext>
            </a:extLst>
          </p:cNvPr>
          <p:cNvSpPr>
            <a:spLocks noGrp="1"/>
          </p:cNvSpPr>
          <p:nvPr>
            <p:ph type="dt" sz="half" idx="10"/>
          </p:nvPr>
        </p:nvSpPr>
        <p:spPr/>
        <p:txBody>
          <a:bodyPr/>
          <a:lstStyle/>
          <a:p>
            <a:fld id="{755B06EE-0798-4C21-8033-28DF621D4627}" type="datetimeFigureOut">
              <a:rPr lang="en-US" smtClean="0"/>
              <a:t>5/7/2026</a:t>
            </a:fld>
            <a:endParaRPr lang="en-US"/>
          </a:p>
        </p:txBody>
      </p:sp>
      <p:sp>
        <p:nvSpPr>
          <p:cNvPr id="5" name="Footer Placeholder 4">
            <a:extLst>
              <a:ext uri="{FF2B5EF4-FFF2-40B4-BE49-F238E27FC236}">
                <a16:creationId xmlns:a16="http://schemas.microsoft.com/office/drawing/2014/main" id="{14EFA22A-8593-46EE-86FA-AB028E47BE3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4846D95-F567-4D19-99FA-A4FB3E5366CE}"/>
              </a:ext>
            </a:extLst>
          </p:cNvPr>
          <p:cNvSpPr>
            <a:spLocks noGrp="1"/>
          </p:cNvSpPr>
          <p:nvPr>
            <p:ph type="sldNum" sz="quarter" idx="12"/>
          </p:nvPr>
        </p:nvSpPr>
        <p:spPr/>
        <p:txBody>
          <a:bodyPr/>
          <a:lstStyle/>
          <a:p>
            <a:fld id="{062163D4-DF93-4B4B-923A-41DB26BF63CC}" type="slidenum">
              <a:rPr lang="en-US" smtClean="0"/>
              <a:t>‹#›</a:t>
            </a:fld>
            <a:endParaRPr lang="en-US"/>
          </a:p>
        </p:txBody>
      </p:sp>
    </p:spTree>
    <p:extLst>
      <p:ext uri="{BB962C8B-B14F-4D97-AF65-F5344CB8AC3E}">
        <p14:creationId xmlns:p14="http://schemas.microsoft.com/office/powerpoint/2010/main" val="400878452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173C9D-F4F7-4BF9-9AFE-5F5C5DEFA783}"/>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904489B1-5E68-4C63-8BAC-6EEC274C152B}"/>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3829B246-DF05-47DA-9733-B5C78742DD90}"/>
              </a:ext>
            </a:extLst>
          </p:cNvPr>
          <p:cNvSpPr>
            <a:spLocks noGrp="1"/>
          </p:cNvSpPr>
          <p:nvPr>
            <p:ph type="dt" sz="half" idx="10"/>
          </p:nvPr>
        </p:nvSpPr>
        <p:spPr/>
        <p:txBody>
          <a:bodyPr/>
          <a:lstStyle/>
          <a:p>
            <a:fld id="{755B06EE-0798-4C21-8033-28DF621D4627}" type="datetimeFigureOut">
              <a:rPr lang="en-US" smtClean="0"/>
              <a:t>5/7/2026</a:t>
            </a:fld>
            <a:endParaRPr lang="en-US"/>
          </a:p>
        </p:txBody>
      </p:sp>
      <p:sp>
        <p:nvSpPr>
          <p:cNvPr id="5" name="Footer Placeholder 4">
            <a:extLst>
              <a:ext uri="{FF2B5EF4-FFF2-40B4-BE49-F238E27FC236}">
                <a16:creationId xmlns:a16="http://schemas.microsoft.com/office/drawing/2014/main" id="{8B8C27AF-F8D1-4B6C-BE66-70A2EFE447C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E42CFFB-CEDF-428D-8C8E-D35FD68FCBCE}"/>
              </a:ext>
            </a:extLst>
          </p:cNvPr>
          <p:cNvSpPr>
            <a:spLocks noGrp="1"/>
          </p:cNvSpPr>
          <p:nvPr>
            <p:ph type="sldNum" sz="quarter" idx="12"/>
          </p:nvPr>
        </p:nvSpPr>
        <p:spPr/>
        <p:txBody>
          <a:bodyPr/>
          <a:lstStyle/>
          <a:p>
            <a:fld id="{062163D4-DF93-4B4B-923A-41DB26BF63CC}" type="slidenum">
              <a:rPr lang="en-US" smtClean="0"/>
              <a:t>‹#›</a:t>
            </a:fld>
            <a:endParaRPr lang="en-US"/>
          </a:p>
        </p:txBody>
      </p:sp>
    </p:spTree>
    <p:extLst>
      <p:ext uri="{BB962C8B-B14F-4D97-AF65-F5344CB8AC3E}">
        <p14:creationId xmlns:p14="http://schemas.microsoft.com/office/powerpoint/2010/main" val="180925831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115683-A9BC-4D60-8431-94737F7AE56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D1DB7B8-000B-46B8-930F-07038F41CA02}"/>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A7FDC0BA-78AB-492C-A72E-C600A98989D0}"/>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C4C9ECAC-87D1-4AE8-8A58-BE928955130F}"/>
              </a:ext>
            </a:extLst>
          </p:cNvPr>
          <p:cNvSpPr>
            <a:spLocks noGrp="1"/>
          </p:cNvSpPr>
          <p:nvPr>
            <p:ph type="dt" sz="half" idx="10"/>
          </p:nvPr>
        </p:nvSpPr>
        <p:spPr/>
        <p:txBody>
          <a:bodyPr/>
          <a:lstStyle/>
          <a:p>
            <a:fld id="{755B06EE-0798-4C21-8033-28DF621D4627}" type="datetimeFigureOut">
              <a:rPr lang="en-US" smtClean="0"/>
              <a:t>5/7/2026</a:t>
            </a:fld>
            <a:endParaRPr lang="en-US"/>
          </a:p>
        </p:txBody>
      </p:sp>
      <p:sp>
        <p:nvSpPr>
          <p:cNvPr id="6" name="Footer Placeholder 5">
            <a:extLst>
              <a:ext uri="{FF2B5EF4-FFF2-40B4-BE49-F238E27FC236}">
                <a16:creationId xmlns:a16="http://schemas.microsoft.com/office/drawing/2014/main" id="{D4E8BE68-9D16-433C-87BC-466FAFD9385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16C9EE6-9F74-41D6-B2A1-58010A49D130}"/>
              </a:ext>
            </a:extLst>
          </p:cNvPr>
          <p:cNvSpPr>
            <a:spLocks noGrp="1"/>
          </p:cNvSpPr>
          <p:nvPr>
            <p:ph type="sldNum" sz="quarter" idx="12"/>
          </p:nvPr>
        </p:nvSpPr>
        <p:spPr/>
        <p:txBody>
          <a:bodyPr/>
          <a:lstStyle/>
          <a:p>
            <a:fld id="{062163D4-DF93-4B4B-923A-41DB26BF63CC}" type="slidenum">
              <a:rPr lang="en-US" smtClean="0"/>
              <a:t>‹#›</a:t>
            </a:fld>
            <a:endParaRPr lang="en-US"/>
          </a:p>
        </p:txBody>
      </p:sp>
    </p:spTree>
    <p:extLst>
      <p:ext uri="{BB962C8B-B14F-4D97-AF65-F5344CB8AC3E}">
        <p14:creationId xmlns:p14="http://schemas.microsoft.com/office/powerpoint/2010/main" val="49435844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E990D4-8787-46E8-AD7D-5591B631127A}"/>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A4E48247-D3CD-4344-8418-1EE65086C484}"/>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C7B7ED57-2CB3-4E15-BEE3-C5A7F83E3DAE}"/>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086F4ECC-1002-4963-8F99-1A84EF9D6E2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E994D1FF-1634-4CAF-943A-496DC95BB453}"/>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13773578-9DD4-481D-9E61-A2AB6DD7D38C}"/>
              </a:ext>
            </a:extLst>
          </p:cNvPr>
          <p:cNvSpPr>
            <a:spLocks noGrp="1"/>
          </p:cNvSpPr>
          <p:nvPr>
            <p:ph type="dt" sz="half" idx="10"/>
          </p:nvPr>
        </p:nvSpPr>
        <p:spPr/>
        <p:txBody>
          <a:bodyPr/>
          <a:lstStyle/>
          <a:p>
            <a:fld id="{755B06EE-0798-4C21-8033-28DF621D4627}" type="datetimeFigureOut">
              <a:rPr lang="en-US" smtClean="0"/>
              <a:t>5/7/2026</a:t>
            </a:fld>
            <a:endParaRPr lang="en-US"/>
          </a:p>
        </p:txBody>
      </p:sp>
      <p:sp>
        <p:nvSpPr>
          <p:cNvPr id="8" name="Footer Placeholder 7">
            <a:extLst>
              <a:ext uri="{FF2B5EF4-FFF2-40B4-BE49-F238E27FC236}">
                <a16:creationId xmlns:a16="http://schemas.microsoft.com/office/drawing/2014/main" id="{7DD119B2-2A3C-4863-B56D-5C7800A871E0}"/>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B3534D61-BF77-4348-9F0F-E3FEEB6ABB58}"/>
              </a:ext>
            </a:extLst>
          </p:cNvPr>
          <p:cNvSpPr>
            <a:spLocks noGrp="1"/>
          </p:cNvSpPr>
          <p:nvPr>
            <p:ph type="sldNum" sz="quarter" idx="12"/>
          </p:nvPr>
        </p:nvSpPr>
        <p:spPr/>
        <p:txBody>
          <a:bodyPr/>
          <a:lstStyle/>
          <a:p>
            <a:fld id="{062163D4-DF93-4B4B-923A-41DB26BF63CC}" type="slidenum">
              <a:rPr lang="en-US" smtClean="0"/>
              <a:t>‹#›</a:t>
            </a:fld>
            <a:endParaRPr lang="en-US"/>
          </a:p>
        </p:txBody>
      </p:sp>
    </p:spTree>
    <p:extLst>
      <p:ext uri="{BB962C8B-B14F-4D97-AF65-F5344CB8AC3E}">
        <p14:creationId xmlns:p14="http://schemas.microsoft.com/office/powerpoint/2010/main" val="179017241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B2B97D-A9CE-4BD9-BE98-E72A2E11907D}"/>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E1FD38E2-4605-417E-ACD4-B5F6196110FE}"/>
              </a:ext>
            </a:extLst>
          </p:cNvPr>
          <p:cNvSpPr>
            <a:spLocks noGrp="1"/>
          </p:cNvSpPr>
          <p:nvPr>
            <p:ph type="dt" sz="half" idx="10"/>
          </p:nvPr>
        </p:nvSpPr>
        <p:spPr/>
        <p:txBody>
          <a:bodyPr/>
          <a:lstStyle/>
          <a:p>
            <a:fld id="{755B06EE-0798-4C21-8033-28DF621D4627}" type="datetimeFigureOut">
              <a:rPr lang="en-US" smtClean="0"/>
              <a:t>5/7/2026</a:t>
            </a:fld>
            <a:endParaRPr lang="en-US"/>
          </a:p>
        </p:txBody>
      </p:sp>
      <p:sp>
        <p:nvSpPr>
          <p:cNvPr id="4" name="Footer Placeholder 3">
            <a:extLst>
              <a:ext uri="{FF2B5EF4-FFF2-40B4-BE49-F238E27FC236}">
                <a16:creationId xmlns:a16="http://schemas.microsoft.com/office/drawing/2014/main" id="{1D6B143B-EF79-43CC-AFF4-F3BD1270CFB4}"/>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C0926D6E-2D13-42B5-ADF5-54A9D45E1869}"/>
              </a:ext>
            </a:extLst>
          </p:cNvPr>
          <p:cNvSpPr>
            <a:spLocks noGrp="1"/>
          </p:cNvSpPr>
          <p:nvPr>
            <p:ph type="sldNum" sz="quarter" idx="12"/>
          </p:nvPr>
        </p:nvSpPr>
        <p:spPr/>
        <p:txBody>
          <a:bodyPr/>
          <a:lstStyle/>
          <a:p>
            <a:fld id="{062163D4-DF93-4B4B-923A-41DB26BF63CC}" type="slidenum">
              <a:rPr lang="en-US" smtClean="0"/>
              <a:t>‹#›</a:t>
            </a:fld>
            <a:endParaRPr lang="en-US"/>
          </a:p>
        </p:txBody>
      </p:sp>
    </p:spTree>
    <p:extLst>
      <p:ext uri="{BB962C8B-B14F-4D97-AF65-F5344CB8AC3E}">
        <p14:creationId xmlns:p14="http://schemas.microsoft.com/office/powerpoint/2010/main" val="248004114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3B7D087-57E4-44EE-8DF8-DE2F56F2C0C3}"/>
              </a:ext>
            </a:extLst>
          </p:cNvPr>
          <p:cNvSpPr>
            <a:spLocks noGrp="1"/>
          </p:cNvSpPr>
          <p:nvPr>
            <p:ph type="dt" sz="half" idx="10"/>
          </p:nvPr>
        </p:nvSpPr>
        <p:spPr/>
        <p:txBody>
          <a:bodyPr/>
          <a:lstStyle/>
          <a:p>
            <a:fld id="{755B06EE-0798-4C21-8033-28DF621D4627}" type="datetimeFigureOut">
              <a:rPr lang="en-US" smtClean="0"/>
              <a:t>5/7/2026</a:t>
            </a:fld>
            <a:endParaRPr lang="en-US"/>
          </a:p>
        </p:txBody>
      </p:sp>
      <p:sp>
        <p:nvSpPr>
          <p:cNvPr id="3" name="Footer Placeholder 2">
            <a:extLst>
              <a:ext uri="{FF2B5EF4-FFF2-40B4-BE49-F238E27FC236}">
                <a16:creationId xmlns:a16="http://schemas.microsoft.com/office/drawing/2014/main" id="{C6DD1256-4E84-46FE-A798-19B5D49B5EF2}"/>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D81A0CF6-18FB-4CD2-A74D-9458D631F409}"/>
              </a:ext>
            </a:extLst>
          </p:cNvPr>
          <p:cNvSpPr>
            <a:spLocks noGrp="1"/>
          </p:cNvSpPr>
          <p:nvPr>
            <p:ph type="sldNum" sz="quarter" idx="12"/>
          </p:nvPr>
        </p:nvSpPr>
        <p:spPr/>
        <p:txBody>
          <a:bodyPr/>
          <a:lstStyle/>
          <a:p>
            <a:fld id="{062163D4-DF93-4B4B-923A-41DB26BF63CC}" type="slidenum">
              <a:rPr lang="en-US" smtClean="0"/>
              <a:t>‹#›</a:t>
            </a:fld>
            <a:endParaRPr lang="en-US"/>
          </a:p>
        </p:txBody>
      </p:sp>
    </p:spTree>
    <p:extLst>
      <p:ext uri="{BB962C8B-B14F-4D97-AF65-F5344CB8AC3E}">
        <p14:creationId xmlns:p14="http://schemas.microsoft.com/office/powerpoint/2010/main" val="43427459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C4CD38-3F0A-4BEA-B8C4-E676BD32763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92C13103-5F47-4E2A-BB87-A824ABCE66DC}"/>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96E5BB6B-E418-4FF9-9ED1-D2A6C061E34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93D6E5D-4FC9-485E-B25E-3826894A60B7}"/>
              </a:ext>
            </a:extLst>
          </p:cNvPr>
          <p:cNvSpPr>
            <a:spLocks noGrp="1"/>
          </p:cNvSpPr>
          <p:nvPr>
            <p:ph type="dt" sz="half" idx="10"/>
          </p:nvPr>
        </p:nvSpPr>
        <p:spPr/>
        <p:txBody>
          <a:bodyPr/>
          <a:lstStyle/>
          <a:p>
            <a:fld id="{755B06EE-0798-4C21-8033-28DF621D4627}" type="datetimeFigureOut">
              <a:rPr lang="en-US" smtClean="0"/>
              <a:t>5/7/2026</a:t>
            </a:fld>
            <a:endParaRPr lang="en-US"/>
          </a:p>
        </p:txBody>
      </p:sp>
      <p:sp>
        <p:nvSpPr>
          <p:cNvPr id="6" name="Footer Placeholder 5">
            <a:extLst>
              <a:ext uri="{FF2B5EF4-FFF2-40B4-BE49-F238E27FC236}">
                <a16:creationId xmlns:a16="http://schemas.microsoft.com/office/drawing/2014/main" id="{CC7E399E-DAE2-40AF-8725-6C37CA721DE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B0F5B0D-1CDC-46D7-9709-DF61D437CF58}"/>
              </a:ext>
            </a:extLst>
          </p:cNvPr>
          <p:cNvSpPr>
            <a:spLocks noGrp="1"/>
          </p:cNvSpPr>
          <p:nvPr>
            <p:ph type="sldNum" sz="quarter" idx="12"/>
          </p:nvPr>
        </p:nvSpPr>
        <p:spPr/>
        <p:txBody>
          <a:bodyPr/>
          <a:lstStyle/>
          <a:p>
            <a:fld id="{062163D4-DF93-4B4B-923A-41DB26BF63CC}" type="slidenum">
              <a:rPr lang="en-US" smtClean="0"/>
              <a:t>‹#›</a:t>
            </a:fld>
            <a:endParaRPr lang="en-US"/>
          </a:p>
        </p:txBody>
      </p:sp>
    </p:spTree>
    <p:extLst>
      <p:ext uri="{BB962C8B-B14F-4D97-AF65-F5344CB8AC3E}">
        <p14:creationId xmlns:p14="http://schemas.microsoft.com/office/powerpoint/2010/main" val="54152774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A4E17A-2645-4E8A-A2E7-A0E3F548A64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897C356B-4192-4E54-B30D-542708355BE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92C86A80-A750-4CCF-919F-4DB070FAA38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A898D54-7C0C-490B-83EF-CE7DC17A77A8}"/>
              </a:ext>
            </a:extLst>
          </p:cNvPr>
          <p:cNvSpPr>
            <a:spLocks noGrp="1"/>
          </p:cNvSpPr>
          <p:nvPr>
            <p:ph type="dt" sz="half" idx="10"/>
          </p:nvPr>
        </p:nvSpPr>
        <p:spPr/>
        <p:txBody>
          <a:bodyPr/>
          <a:lstStyle/>
          <a:p>
            <a:fld id="{755B06EE-0798-4C21-8033-28DF621D4627}" type="datetimeFigureOut">
              <a:rPr lang="en-US" smtClean="0"/>
              <a:t>5/7/2026</a:t>
            </a:fld>
            <a:endParaRPr lang="en-US"/>
          </a:p>
        </p:txBody>
      </p:sp>
      <p:sp>
        <p:nvSpPr>
          <p:cNvPr id="6" name="Footer Placeholder 5">
            <a:extLst>
              <a:ext uri="{FF2B5EF4-FFF2-40B4-BE49-F238E27FC236}">
                <a16:creationId xmlns:a16="http://schemas.microsoft.com/office/drawing/2014/main" id="{AC54141E-F6A1-4A1B-83F2-B9368F06E43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96A0A10-0BE5-4291-A1A1-97B86286E03D}"/>
              </a:ext>
            </a:extLst>
          </p:cNvPr>
          <p:cNvSpPr>
            <a:spLocks noGrp="1"/>
          </p:cNvSpPr>
          <p:nvPr>
            <p:ph type="sldNum" sz="quarter" idx="12"/>
          </p:nvPr>
        </p:nvSpPr>
        <p:spPr/>
        <p:txBody>
          <a:bodyPr/>
          <a:lstStyle/>
          <a:p>
            <a:fld id="{062163D4-DF93-4B4B-923A-41DB26BF63CC}" type="slidenum">
              <a:rPr lang="en-US" smtClean="0"/>
              <a:t>‹#›</a:t>
            </a:fld>
            <a:endParaRPr lang="en-US"/>
          </a:p>
        </p:txBody>
      </p:sp>
    </p:spTree>
    <p:extLst>
      <p:ext uri="{BB962C8B-B14F-4D97-AF65-F5344CB8AC3E}">
        <p14:creationId xmlns:p14="http://schemas.microsoft.com/office/powerpoint/2010/main" val="417080641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634870D-ABC8-4C0F-8889-746B470DD22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A2552A23-3C12-47D5-B925-D0191D9FECE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04088BE-F533-4265-9B0F-5721D030BC8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55B06EE-0798-4C21-8033-28DF621D4627}" type="datetimeFigureOut">
              <a:rPr lang="en-US" smtClean="0"/>
              <a:t>5/7/2026</a:t>
            </a:fld>
            <a:endParaRPr lang="en-US"/>
          </a:p>
        </p:txBody>
      </p:sp>
      <p:sp>
        <p:nvSpPr>
          <p:cNvPr id="5" name="Footer Placeholder 4">
            <a:extLst>
              <a:ext uri="{FF2B5EF4-FFF2-40B4-BE49-F238E27FC236}">
                <a16:creationId xmlns:a16="http://schemas.microsoft.com/office/drawing/2014/main" id="{C2D1199B-84E1-4A9F-8492-C7CAF07ED3C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730B698F-62D6-4180-825D-79A1E42414C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62163D4-DF93-4B4B-923A-41DB26BF63CC}" type="slidenum">
              <a:rPr lang="en-US" smtClean="0"/>
              <a:t>‹#›</a:t>
            </a:fld>
            <a:endParaRPr lang="en-US"/>
          </a:p>
        </p:txBody>
      </p:sp>
    </p:spTree>
    <p:extLst>
      <p:ext uri="{BB962C8B-B14F-4D97-AF65-F5344CB8AC3E}">
        <p14:creationId xmlns:p14="http://schemas.microsoft.com/office/powerpoint/2010/main" val="91958239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1"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7.xml"/><Relationship Id="rId5" Type="http://schemas.openxmlformats.org/officeDocument/2006/relationships/hyperlink" Target="https://rsudsukadana.com/" TargetMode="External"/><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image" Target="../media/image7.emf"/><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12.xml"/><Relationship Id="rId5" Type="http://schemas.openxmlformats.org/officeDocument/2006/relationships/image" Target="../media/image14.png"/><Relationship Id="rId4" Type="http://schemas.openxmlformats.org/officeDocument/2006/relationships/image" Target="../media/image13.png"/></Relationships>
</file>

<file path=ppt/slides/_rels/slide16.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image" Target="../media/image17.png"/><Relationship Id="rId7" Type="http://schemas.openxmlformats.org/officeDocument/2006/relationships/image" Target="../media/image20.svg"/><Relationship Id="rId2" Type="http://schemas.openxmlformats.org/officeDocument/2006/relationships/image" Target="../media/image16.png"/><Relationship Id="rId1" Type="http://schemas.openxmlformats.org/officeDocument/2006/relationships/slideLayout" Target="../slideLayouts/slideLayout7.xml"/><Relationship Id="rId6" Type="http://schemas.openxmlformats.org/officeDocument/2006/relationships/image" Target="../media/image19.png"/><Relationship Id="rId11" Type="http://schemas.openxmlformats.org/officeDocument/2006/relationships/image" Target="../media/image24.svg"/><Relationship Id="rId5" Type="http://schemas.openxmlformats.org/officeDocument/2006/relationships/image" Target="../media/image18.png"/><Relationship Id="rId10" Type="http://schemas.openxmlformats.org/officeDocument/2006/relationships/image" Target="../media/image23.png"/><Relationship Id="rId4" Type="http://schemas.openxmlformats.org/officeDocument/2006/relationships/image" Target="../media/image4.png"/><Relationship Id="rId9" Type="http://schemas.openxmlformats.org/officeDocument/2006/relationships/image" Target="../media/image22.sv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oleObject" Target="../embeddings/oleObject1.bin"/><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99"/>
        <p:cNvGrpSpPr/>
        <p:nvPr/>
      </p:nvGrpSpPr>
      <p:grpSpPr>
        <a:xfrm>
          <a:off x="0" y="0"/>
          <a:ext cx="0" cy="0"/>
          <a:chOff x="0" y="0"/>
          <a:chExt cx="0" cy="0"/>
        </a:xfrm>
      </p:grpSpPr>
      <p:sp>
        <p:nvSpPr>
          <p:cNvPr id="100" name="Google Shape;100;p1"/>
          <p:cNvSpPr/>
          <p:nvPr/>
        </p:nvSpPr>
        <p:spPr>
          <a:xfrm>
            <a:off x="0" y="0"/>
            <a:ext cx="12192000" cy="6858000"/>
          </a:xfrm>
          <a:custGeom>
            <a:avLst/>
            <a:gdLst/>
            <a:ahLst/>
            <a:cxnLst/>
            <a:rect l="l" t="t" r="r" b="b"/>
            <a:pathLst>
              <a:path w="18288000" h="10287000" extrusionOk="0">
                <a:moveTo>
                  <a:pt x="0" y="0"/>
                </a:moveTo>
                <a:lnTo>
                  <a:pt x="18288000" y="0"/>
                </a:lnTo>
                <a:lnTo>
                  <a:pt x="18288000" y="10287000"/>
                </a:lnTo>
                <a:lnTo>
                  <a:pt x="0" y="10287000"/>
                </a:lnTo>
                <a:lnTo>
                  <a:pt x="0" y="0"/>
                </a:lnTo>
                <a:close/>
              </a:path>
            </a:pathLst>
          </a:custGeom>
          <a:blipFill rotWithShape="1">
            <a:blip r:embed="rId3"/>
            <a:stretch>
              <a:fillRect/>
            </a:stretch>
          </a:blipFill>
          <a:ln>
            <a:noFill/>
          </a:ln>
        </p:spPr>
        <p:txBody>
          <a:bodyPr/>
          <a:lstStyle/>
          <a:p>
            <a:endParaRPr lang="en-US" dirty="0"/>
          </a:p>
        </p:txBody>
      </p:sp>
      <p:sp>
        <p:nvSpPr>
          <p:cNvPr id="101" name="Google Shape;101;p1"/>
          <p:cNvSpPr/>
          <p:nvPr/>
        </p:nvSpPr>
        <p:spPr>
          <a:xfrm>
            <a:off x="8791512" y="0"/>
            <a:ext cx="3340797" cy="1048321"/>
          </a:xfrm>
          <a:custGeom>
            <a:avLst/>
            <a:gdLst/>
            <a:ahLst/>
            <a:cxnLst/>
            <a:rect l="l" t="t" r="r" b="b"/>
            <a:pathLst>
              <a:path w="5011196" h="1572481" extrusionOk="0">
                <a:moveTo>
                  <a:pt x="0" y="0"/>
                </a:moveTo>
                <a:lnTo>
                  <a:pt x="5011196" y="0"/>
                </a:lnTo>
                <a:lnTo>
                  <a:pt x="5011196" y="1572481"/>
                </a:lnTo>
                <a:lnTo>
                  <a:pt x="0" y="1572481"/>
                </a:lnTo>
                <a:lnTo>
                  <a:pt x="0" y="0"/>
                </a:lnTo>
                <a:close/>
              </a:path>
            </a:pathLst>
          </a:custGeom>
          <a:blipFill rotWithShape="1">
            <a:blip r:embed="rId4"/>
            <a:stretch>
              <a:fillRect t="-18474" b="-16536"/>
            </a:stretch>
          </a:blipFill>
          <a:ln>
            <a:noFill/>
          </a:ln>
        </p:spPr>
      </p:sp>
      <p:sp>
        <p:nvSpPr>
          <p:cNvPr id="6" name="TextBox 4"/>
          <p:cNvSpPr txBox="1"/>
          <p:nvPr/>
        </p:nvSpPr>
        <p:spPr>
          <a:xfrm>
            <a:off x="5293360" y="2358213"/>
            <a:ext cx="6728593" cy="1703480"/>
          </a:xfrm>
          <a:prstGeom prst="rect">
            <a:avLst/>
          </a:prstGeom>
        </p:spPr>
        <p:txBody>
          <a:bodyPr wrap="square" lIns="0" tIns="0" rIns="0" bIns="0" rtlCol="0" anchor="t">
            <a:spAutoFit/>
          </a:bodyPr>
          <a:lstStyle/>
          <a:p>
            <a:pPr algn="ctr">
              <a:lnSpc>
                <a:spcPts val="4588"/>
              </a:lnSpc>
              <a:spcBef>
                <a:spcPct val="0"/>
              </a:spcBef>
            </a:pPr>
            <a:r>
              <a:rPr lang="id-ID" sz="2400" b="1" dirty="0"/>
              <a:t>RENSTRA dan Pengembangan Central Medical Unit </a:t>
            </a:r>
          </a:p>
          <a:p>
            <a:pPr algn="ctr">
              <a:lnSpc>
                <a:spcPts val="4588"/>
              </a:lnSpc>
              <a:spcBef>
                <a:spcPct val="0"/>
              </a:spcBef>
            </a:pPr>
            <a:r>
              <a:rPr lang="id-ID" sz="2400" b="1" dirty="0"/>
              <a:t>(Gedung Layanan Terintegrasi)</a:t>
            </a:r>
          </a:p>
          <a:p>
            <a:pPr algn="ctr">
              <a:lnSpc>
                <a:spcPts val="4588"/>
              </a:lnSpc>
              <a:spcBef>
                <a:spcPct val="0"/>
              </a:spcBef>
            </a:pPr>
            <a:endParaRPr lang="en-US" sz="2400" b="1" spc="-121" dirty="0">
              <a:solidFill>
                <a:srgbClr val="267A85"/>
              </a:solidFill>
              <a:latin typeface="Poppins Bold Italics"/>
            </a:endParaRPr>
          </a:p>
        </p:txBody>
      </p:sp>
      <p:sp>
        <p:nvSpPr>
          <p:cNvPr id="2" name="TextBox 4">
            <a:extLst>
              <a:ext uri="{FF2B5EF4-FFF2-40B4-BE49-F238E27FC236}">
                <a16:creationId xmlns:a16="http://schemas.microsoft.com/office/drawing/2014/main" id="{709EF4F6-6E48-9BD8-15F5-763572171D7E}"/>
              </a:ext>
            </a:extLst>
          </p:cNvPr>
          <p:cNvSpPr txBox="1"/>
          <p:nvPr/>
        </p:nvSpPr>
        <p:spPr>
          <a:xfrm>
            <a:off x="6991047" y="4061693"/>
            <a:ext cx="3544874" cy="276999"/>
          </a:xfrm>
          <a:prstGeom prst="rect">
            <a:avLst/>
          </a:prstGeom>
        </p:spPr>
        <p:txBody>
          <a:bodyPr wrap="square" lIns="0" tIns="0" rIns="0" bIns="0" rtlCol="0" anchor="t">
            <a:spAutoFit/>
          </a:bodyPr>
          <a:lstStyle/>
          <a:p>
            <a:r>
              <a:rPr lang="id-ID" dirty="0">
                <a:hlinkClick r:id="rId5"/>
              </a:rPr>
              <a:t>RSUD KH Ahmad Hanafiah - Sukadana</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3">
            <a:extLst>
              <a:ext uri="{FF2B5EF4-FFF2-40B4-BE49-F238E27FC236}">
                <a16:creationId xmlns:a16="http://schemas.microsoft.com/office/drawing/2014/main" id="{E9FEDA05-73FE-46EF-9648-B3AD839BB5DA}"/>
              </a:ext>
            </a:extLst>
          </p:cNvPr>
          <p:cNvSpPr>
            <a:spLocks noGrp="1"/>
          </p:cNvSpPr>
          <p:nvPr>
            <p:ph type="title"/>
          </p:nvPr>
        </p:nvSpPr>
        <p:spPr>
          <a:xfrm>
            <a:off x="1010348" y="75845"/>
            <a:ext cx="7635811" cy="411836"/>
          </a:xfrm>
        </p:spPr>
        <p:txBody>
          <a:bodyPr>
            <a:normAutofit/>
          </a:bodyPr>
          <a:lstStyle/>
          <a:p>
            <a:r>
              <a:rPr lang="en-US" sz="2000" dirty="0" err="1"/>
              <a:t>Rancangan</a:t>
            </a:r>
            <a:r>
              <a:rPr lang="en-US" sz="2000" dirty="0"/>
              <a:t> </a:t>
            </a:r>
            <a:r>
              <a:rPr lang="en-US" sz="2000" dirty="0" err="1"/>
              <a:t>Konsep</a:t>
            </a:r>
            <a:r>
              <a:rPr lang="en-US" sz="2000" dirty="0"/>
              <a:t> Central Medical Unit (CMU) – One Stop Service</a:t>
            </a:r>
            <a:endParaRPr lang="en-US" sz="2000" dirty="0">
              <a:latin typeface="+mn-lt"/>
            </a:endParaRPr>
          </a:p>
        </p:txBody>
      </p:sp>
      <p:sp>
        <p:nvSpPr>
          <p:cNvPr id="2" name="Content Placeholder 2">
            <a:extLst>
              <a:ext uri="{FF2B5EF4-FFF2-40B4-BE49-F238E27FC236}">
                <a16:creationId xmlns:a16="http://schemas.microsoft.com/office/drawing/2014/main" id="{AD8E1B7E-A92E-3F8F-3850-F5BD27C86016}"/>
              </a:ext>
            </a:extLst>
          </p:cNvPr>
          <p:cNvSpPr txBox="1">
            <a:spLocks/>
          </p:cNvSpPr>
          <p:nvPr/>
        </p:nvSpPr>
        <p:spPr>
          <a:xfrm>
            <a:off x="457200" y="487682"/>
            <a:ext cx="11318240" cy="5638482"/>
          </a:xfrm>
          <a:prstGeom prst="rect">
            <a:avLst/>
          </a:prstGeom>
          <a:noFill/>
          <a:ln>
            <a:noFill/>
          </a:ln>
        </p:spPr>
        <p:txBody>
          <a:bodyPr spcFirstLastPara="1" vert="horz" wrap="square" lIns="91425" tIns="45700" rIns="91425" bIns="45700" rtlCol="0" anchor="t" anchorCtr="0">
            <a:normAutofit lnSpcReduction="10000"/>
          </a:bodyPr>
          <a:lstStyle>
            <a:lvl1pPr marL="457200" lvl="0" indent="-342900" algn="l" defTabSz="914400" rtl="0" eaLnBrk="1" latinLnBrk="0" hangingPunct="1">
              <a:lnSpc>
                <a:spcPct val="90000"/>
              </a:lnSpc>
              <a:spcBef>
                <a:spcPts val="1000"/>
              </a:spcBef>
              <a:spcAft>
                <a:spcPts val="0"/>
              </a:spcAft>
              <a:buClr>
                <a:schemeClr val="dk1"/>
              </a:buClr>
              <a:buSzPts val="1800"/>
              <a:buFont typeface="Arial" panose="020B0604020202020204" pitchFamily="34" charset="0"/>
              <a:buChar char="•"/>
              <a:defRPr sz="2400" b="0" i="0" kern="1200">
                <a:solidFill>
                  <a:srgbClr val="696A69"/>
                </a:solidFill>
                <a:latin typeface="Quattrocento Sans" panose="020B0502050000020003"/>
                <a:ea typeface="Quattrocento Sans" panose="020B0502050000020003"/>
                <a:cs typeface="Quattrocento Sans" panose="020B0502050000020003"/>
                <a:sym typeface="Quattrocento Sans" panose="020B0502050000020003"/>
              </a:defRPr>
            </a:lvl1pPr>
            <a:lvl2pPr marL="914400" lvl="1" indent="-342900" algn="l" defTabSz="914400" rtl="0" eaLnBrk="1" latinLnBrk="0" hangingPunct="1">
              <a:lnSpc>
                <a:spcPct val="90000"/>
              </a:lnSpc>
              <a:spcBef>
                <a:spcPts val="500"/>
              </a:spcBef>
              <a:spcAft>
                <a:spcPts val="0"/>
              </a:spcAft>
              <a:buClr>
                <a:schemeClr val="dk1"/>
              </a:buClr>
              <a:buSzPts val="1800"/>
              <a:buFont typeface="Arial" panose="020B0604020202020204" pitchFamily="34" charset="0"/>
              <a:buChar char="•"/>
              <a:defRPr sz="2400" kern="1200">
                <a:solidFill>
                  <a:schemeClr val="tx1"/>
                </a:solidFill>
                <a:latin typeface="+mn-lt"/>
                <a:ea typeface="+mn-ea"/>
                <a:cs typeface="+mn-cs"/>
              </a:defRPr>
            </a:lvl2pPr>
            <a:lvl3pPr marL="1371600" lvl="2" indent="-342900" algn="l" defTabSz="914400" rtl="0" eaLnBrk="1" latinLnBrk="0" hangingPunct="1">
              <a:lnSpc>
                <a:spcPct val="90000"/>
              </a:lnSpc>
              <a:spcBef>
                <a:spcPts val="500"/>
              </a:spcBef>
              <a:spcAft>
                <a:spcPts val="0"/>
              </a:spcAft>
              <a:buClr>
                <a:schemeClr val="dk1"/>
              </a:buClr>
              <a:buSzPts val="1800"/>
              <a:buFont typeface="Arial" panose="020B0604020202020204" pitchFamily="34" charset="0"/>
              <a:buChar char="•"/>
              <a:defRPr sz="2000" kern="1200">
                <a:solidFill>
                  <a:schemeClr val="tx1"/>
                </a:solidFill>
                <a:latin typeface="+mn-lt"/>
                <a:ea typeface="+mn-ea"/>
                <a:cs typeface="+mn-cs"/>
              </a:defRPr>
            </a:lvl3pPr>
            <a:lvl4pPr marL="1828800" lvl="3" indent="-342900" algn="l" defTabSz="914400" rtl="0" eaLnBrk="1" latinLnBrk="0" hangingPunct="1">
              <a:lnSpc>
                <a:spcPct val="90000"/>
              </a:lnSpc>
              <a:spcBef>
                <a:spcPts val="500"/>
              </a:spcBef>
              <a:spcAft>
                <a:spcPts val="0"/>
              </a:spcAft>
              <a:buClr>
                <a:schemeClr val="dk1"/>
              </a:buClr>
              <a:buSzPts val="1800"/>
              <a:buFont typeface="Arial" panose="020B0604020202020204" pitchFamily="34" charset="0"/>
              <a:buChar char="•"/>
              <a:defRPr sz="1800" kern="1200">
                <a:solidFill>
                  <a:schemeClr val="tx1"/>
                </a:solidFill>
                <a:latin typeface="+mn-lt"/>
                <a:ea typeface="+mn-ea"/>
                <a:cs typeface="+mn-cs"/>
              </a:defRPr>
            </a:lvl4pPr>
            <a:lvl5pPr marL="2286000" lvl="4" indent="-342900" algn="l" defTabSz="914400" rtl="0" eaLnBrk="1" latinLnBrk="0" hangingPunct="1">
              <a:lnSpc>
                <a:spcPct val="90000"/>
              </a:lnSpc>
              <a:spcBef>
                <a:spcPts val="500"/>
              </a:spcBef>
              <a:spcAft>
                <a:spcPts val="0"/>
              </a:spcAft>
              <a:buClr>
                <a:schemeClr val="dk1"/>
              </a:buClr>
              <a:buSzPts val="1800"/>
              <a:buFont typeface="Arial" panose="020B0604020202020204" pitchFamily="34" charset="0"/>
              <a:buChar char="•"/>
              <a:defRPr sz="1800" kern="1200">
                <a:solidFill>
                  <a:schemeClr val="tx1"/>
                </a:solidFill>
                <a:latin typeface="+mn-lt"/>
                <a:ea typeface="+mn-ea"/>
                <a:cs typeface="+mn-cs"/>
              </a:defRPr>
            </a:lvl5pPr>
            <a:lvl6pPr marL="2743200" lvl="5" indent="-342900" algn="l" defTabSz="914400" rtl="0" eaLnBrk="1" latinLnBrk="0" hangingPunct="1">
              <a:lnSpc>
                <a:spcPct val="90000"/>
              </a:lnSpc>
              <a:spcBef>
                <a:spcPts val="500"/>
              </a:spcBef>
              <a:spcAft>
                <a:spcPts val="0"/>
              </a:spcAft>
              <a:buClr>
                <a:schemeClr val="dk1"/>
              </a:buClr>
              <a:buSzPts val="1800"/>
              <a:buFont typeface="Arial" panose="020B0604020202020204" pitchFamily="34" charset="0"/>
              <a:buChar char="•"/>
              <a:defRPr sz="1800" kern="1200">
                <a:solidFill>
                  <a:schemeClr val="tx1"/>
                </a:solidFill>
                <a:latin typeface="+mn-lt"/>
                <a:ea typeface="+mn-ea"/>
                <a:cs typeface="+mn-cs"/>
              </a:defRPr>
            </a:lvl6pPr>
            <a:lvl7pPr marL="3200400" lvl="6" indent="-342900" algn="l" defTabSz="914400" rtl="0" eaLnBrk="1" latinLnBrk="0" hangingPunct="1">
              <a:lnSpc>
                <a:spcPct val="90000"/>
              </a:lnSpc>
              <a:spcBef>
                <a:spcPts val="500"/>
              </a:spcBef>
              <a:spcAft>
                <a:spcPts val="0"/>
              </a:spcAft>
              <a:buClr>
                <a:schemeClr val="dk1"/>
              </a:buClr>
              <a:buSzPts val="1800"/>
              <a:buFont typeface="Arial" panose="020B0604020202020204" pitchFamily="34" charset="0"/>
              <a:buChar char="•"/>
              <a:defRPr sz="1800" kern="1200">
                <a:solidFill>
                  <a:schemeClr val="tx1"/>
                </a:solidFill>
                <a:latin typeface="+mn-lt"/>
                <a:ea typeface="+mn-ea"/>
                <a:cs typeface="+mn-cs"/>
              </a:defRPr>
            </a:lvl7pPr>
            <a:lvl8pPr marL="3657600" lvl="7" indent="-342900" algn="l" defTabSz="914400" rtl="0" eaLnBrk="1" latinLnBrk="0" hangingPunct="1">
              <a:lnSpc>
                <a:spcPct val="90000"/>
              </a:lnSpc>
              <a:spcBef>
                <a:spcPts val="500"/>
              </a:spcBef>
              <a:spcAft>
                <a:spcPts val="0"/>
              </a:spcAft>
              <a:buClr>
                <a:schemeClr val="dk1"/>
              </a:buClr>
              <a:buSzPts val="1800"/>
              <a:buFont typeface="Arial" panose="020B0604020202020204" pitchFamily="34" charset="0"/>
              <a:buChar char="•"/>
              <a:defRPr sz="1800" kern="1200">
                <a:solidFill>
                  <a:schemeClr val="tx1"/>
                </a:solidFill>
                <a:latin typeface="+mn-lt"/>
                <a:ea typeface="+mn-ea"/>
                <a:cs typeface="+mn-cs"/>
              </a:defRPr>
            </a:lvl8pPr>
            <a:lvl9pPr marL="4114800" lvl="8" indent="-342900" algn="l" defTabSz="914400" rtl="0" eaLnBrk="1" latinLnBrk="0" hangingPunct="1">
              <a:lnSpc>
                <a:spcPct val="90000"/>
              </a:lnSpc>
              <a:spcBef>
                <a:spcPts val="500"/>
              </a:spcBef>
              <a:spcAft>
                <a:spcPts val="0"/>
              </a:spcAft>
              <a:buClr>
                <a:schemeClr val="dk1"/>
              </a:buClr>
              <a:buSzPts val="1800"/>
              <a:buFont typeface="Arial" panose="020B0604020202020204" pitchFamily="34" charset="0"/>
              <a:buChar char="•"/>
              <a:defRPr sz="1800" kern="1200">
                <a:solidFill>
                  <a:schemeClr val="tx1"/>
                </a:solidFill>
                <a:latin typeface="+mn-lt"/>
                <a:ea typeface="+mn-ea"/>
                <a:cs typeface="+mn-cs"/>
              </a:defRPr>
            </a:lvl9pPr>
          </a:lstStyle>
          <a:p>
            <a:pPr marL="114300" indent="0">
              <a:buNone/>
            </a:pPr>
            <a:r>
              <a:rPr lang="id-ID" dirty="0">
                <a:solidFill>
                  <a:schemeClr val="tx1"/>
                </a:solidFill>
              </a:rPr>
              <a:t>Luas total bangunan ± 4.800 m²</a:t>
            </a:r>
            <a:br>
              <a:rPr lang="id-ID" dirty="0">
                <a:solidFill>
                  <a:schemeClr val="tx1"/>
                </a:solidFill>
              </a:rPr>
            </a:br>
            <a:r>
              <a:rPr lang="id-ID" dirty="0">
                <a:solidFill>
                  <a:schemeClr val="tx1"/>
                </a:solidFill>
              </a:rPr>
              <a:t>Jumlah lantai: 4 lantai</a:t>
            </a:r>
            <a:br>
              <a:rPr lang="id-ID" dirty="0">
                <a:solidFill>
                  <a:schemeClr val="tx1"/>
                </a:solidFill>
              </a:rPr>
            </a:br>
            <a:r>
              <a:rPr lang="id-ID" dirty="0">
                <a:solidFill>
                  <a:schemeClr val="tx1"/>
                </a:solidFill>
              </a:rPr>
              <a:t>Dimensi tapak: ± 42,5 m × 28,2 m (bentuk persegi panjang rasio 1,5 : 1)</a:t>
            </a:r>
            <a:br>
              <a:rPr lang="id-ID" dirty="0">
                <a:solidFill>
                  <a:schemeClr val="tx1"/>
                </a:solidFill>
              </a:rPr>
            </a:br>
            <a:r>
              <a:rPr lang="id-ID" dirty="0">
                <a:solidFill>
                  <a:schemeClr val="tx1"/>
                </a:solidFill>
              </a:rPr>
              <a:t>Estimasi luas efektif per lantai: ± 1.200 m² gross area</a:t>
            </a:r>
          </a:p>
          <a:p>
            <a:pPr marL="114300" indent="0">
              <a:buNone/>
            </a:pPr>
            <a:endParaRPr lang="id-ID" i="1" dirty="0"/>
          </a:p>
          <a:p>
            <a:pPr marL="114300" indent="0" algn="ctr">
              <a:buNone/>
            </a:pPr>
            <a:r>
              <a:rPr lang="id-ID" b="1" i="1" dirty="0">
                <a:solidFill>
                  <a:srgbClr val="FF0000"/>
                </a:solidFill>
              </a:rPr>
              <a:t>Integrated Emergency &amp; Acute Care Building</a:t>
            </a:r>
            <a:r>
              <a:rPr lang="id-ID" b="1" dirty="0">
                <a:solidFill>
                  <a:srgbClr val="FF0000"/>
                </a:solidFill>
              </a:rPr>
              <a:t> dengan alur cepat IGD → diagnostik → tindakan → rawat intensif → rawat inap KRIS.</a:t>
            </a:r>
          </a:p>
          <a:p>
            <a:pPr marL="114300" indent="0">
              <a:buNone/>
            </a:pPr>
            <a:endParaRPr lang="id-ID" b="1" dirty="0">
              <a:solidFill>
                <a:schemeClr val="tx1"/>
              </a:solidFill>
            </a:endParaRPr>
          </a:p>
          <a:p>
            <a:pPr marL="114300" indent="0">
              <a:buNone/>
            </a:pPr>
            <a:r>
              <a:rPr lang="id-ID" b="1" dirty="0">
                <a:solidFill>
                  <a:schemeClr val="tx1"/>
                </a:solidFill>
              </a:rPr>
              <a:t>Konsep utama:</a:t>
            </a:r>
          </a:p>
          <a:p>
            <a:r>
              <a:rPr lang="id-ID" dirty="0">
                <a:solidFill>
                  <a:schemeClr val="tx1"/>
                </a:solidFill>
              </a:rPr>
              <a:t>Pelayanan cepat terintegrasi </a:t>
            </a:r>
          </a:p>
          <a:p>
            <a:r>
              <a:rPr lang="id-ID" dirty="0">
                <a:solidFill>
                  <a:schemeClr val="tx1"/>
                </a:solidFill>
              </a:rPr>
              <a:t>Alur pasien efisien </a:t>
            </a:r>
          </a:p>
          <a:p>
            <a:r>
              <a:rPr lang="id-ID" dirty="0">
                <a:solidFill>
                  <a:schemeClr val="tx1"/>
                </a:solidFill>
              </a:rPr>
              <a:t>Diagnostik dan tindakan dalam satu gedung </a:t>
            </a:r>
          </a:p>
          <a:p>
            <a:r>
              <a:rPr lang="id-ID" dirty="0">
                <a:solidFill>
                  <a:schemeClr val="tx1"/>
                </a:solidFill>
              </a:rPr>
              <a:t>Rawat inap KRIS di lantai atas </a:t>
            </a:r>
          </a:p>
          <a:p>
            <a:r>
              <a:rPr lang="id-ID" dirty="0">
                <a:solidFill>
                  <a:schemeClr val="tx1"/>
                </a:solidFill>
              </a:rPr>
              <a:t>Mendukung RS tipe C menuju modernisasi layanan </a:t>
            </a:r>
          </a:p>
          <a:p>
            <a:pPr marL="114300" indent="0">
              <a:buNone/>
            </a:pPr>
            <a:endParaRPr lang="nb-NO" dirty="0">
              <a:solidFill>
                <a:schemeClr val="tx1"/>
              </a:solidFill>
            </a:endParaRPr>
          </a:p>
        </p:txBody>
      </p:sp>
    </p:spTree>
    <p:extLst>
      <p:ext uri="{BB962C8B-B14F-4D97-AF65-F5344CB8AC3E}">
        <p14:creationId xmlns:p14="http://schemas.microsoft.com/office/powerpoint/2010/main" val="65197697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54828FD-F208-3DF2-3F19-48AA8C2E3986}"/>
            </a:ext>
          </a:extLst>
        </p:cNvPr>
        <p:cNvGrpSpPr/>
        <p:nvPr/>
      </p:nvGrpSpPr>
      <p:grpSpPr>
        <a:xfrm>
          <a:off x="0" y="0"/>
          <a:ext cx="0" cy="0"/>
          <a:chOff x="0" y="0"/>
          <a:chExt cx="0" cy="0"/>
        </a:xfrm>
      </p:grpSpPr>
      <p:sp>
        <p:nvSpPr>
          <p:cNvPr id="6" name="Title 3">
            <a:extLst>
              <a:ext uri="{FF2B5EF4-FFF2-40B4-BE49-F238E27FC236}">
                <a16:creationId xmlns:a16="http://schemas.microsoft.com/office/drawing/2014/main" id="{028A12AD-47B6-1EA4-2AB4-0FB04364819E}"/>
              </a:ext>
            </a:extLst>
          </p:cNvPr>
          <p:cNvSpPr>
            <a:spLocks noGrp="1"/>
          </p:cNvSpPr>
          <p:nvPr>
            <p:ph type="title"/>
          </p:nvPr>
        </p:nvSpPr>
        <p:spPr>
          <a:xfrm>
            <a:off x="1010349" y="75845"/>
            <a:ext cx="4343972" cy="462636"/>
          </a:xfrm>
        </p:spPr>
        <p:txBody>
          <a:bodyPr>
            <a:normAutofit/>
          </a:bodyPr>
          <a:lstStyle/>
          <a:p>
            <a:r>
              <a:rPr lang="fi-FI" sz="2000" dirty="0"/>
              <a:t>Pembagian Alokasi Ruang Per Lantai</a:t>
            </a:r>
            <a:endParaRPr lang="en-US" sz="2000" dirty="0">
              <a:latin typeface="+mn-lt"/>
            </a:endParaRPr>
          </a:p>
        </p:txBody>
      </p:sp>
      <p:pic>
        <p:nvPicPr>
          <p:cNvPr id="3" name="Picture 2">
            <a:extLst>
              <a:ext uri="{FF2B5EF4-FFF2-40B4-BE49-F238E27FC236}">
                <a16:creationId xmlns:a16="http://schemas.microsoft.com/office/drawing/2014/main" id="{477B1512-71E0-B7B4-B27B-FB411F50CE84}"/>
              </a:ext>
            </a:extLst>
          </p:cNvPr>
          <p:cNvPicPr>
            <a:picLocks noChangeAspect="1"/>
          </p:cNvPicPr>
          <p:nvPr/>
        </p:nvPicPr>
        <p:blipFill>
          <a:blip r:embed="rId2"/>
          <a:stretch>
            <a:fillRect/>
          </a:stretch>
        </p:blipFill>
        <p:spPr>
          <a:xfrm>
            <a:off x="622015" y="811906"/>
            <a:ext cx="9464611" cy="5413658"/>
          </a:xfrm>
          <a:prstGeom prst="rect">
            <a:avLst/>
          </a:prstGeom>
        </p:spPr>
      </p:pic>
    </p:spTree>
    <p:extLst>
      <p:ext uri="{BB962C8B-B14F-4D97-AF65-F5344CB8AC3E}">
        <p14:creationId xmlns:p14="http://schemas.microsoft.com/office/powerpoint/2010/main" val="393271867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4DC3990-993F-5D93-AF3A-43F9AB3BA0F3}"/>
            </a:ext>
          </a:extLst>
        </p:cNvPr>
        <p:cNvGrpSpPr/>
        <p:nvPr/>
      </p:nvGrpSpPr>
      <p:grpSpPr>
        <a:xfrm>
          <a:off x="0" y="0"/>
          <a:ext cx="0" cy="0"/>
          <a:chOff x="0" y="0"/>
          <a:chExt cx="0" cy="0"/>
        </a:xfrm>
      </p:grpSpPr>
      <p:sp>
        <p:nvSpPr>
          <p:cNvPr id="6" name="Title 3">
            <a:extLst>
              <a:ext uri="{FF2B5EF4-FFF2-40B4-BE49-F238E27FC236}">
                <a16:creationId xmlns:a16="http://schemas.microsoft.com/office/drawing/2014/main" id="{2F4E03D3-EDF4-505F-3EAE-97A65681420B}"/>
              </a:ext>
            </a:extLst>
          </p:cNvPr>
          <p:cNvSpPr>
            <a:spLocks noGrp="1"/>
          </p:cNvSpPr>
          <p:nvPr>
            <p:ph type="title"/>
          </p:nvPr>
        </p:nvSpPr>
        <p:spPr>
          <a:xfrm>
            <a:off x="535655" y="746405"/>
            <a:ext cx="4343972" cy="462636"/>
          </a:xfrm>
        </p:spPr>
        <p:txBody>
          <a:bodyPr>
            <a:normAutofit/>
          </a:bodyPr>
          <a:lstStyle/>
          <a:p>
            <a:r>
              <a:rPr lang="id-ID" sz="2000" dirty="0"/>
              <a:t>KONSEP PER LANTAI</a:t>
            </a:r>
            <a:endParaRPr lang="en-US" sz="2000" dirty="0">
              <a:latin typeface="+mn-lt"/>
            </a:endParaRPr>
          </a:p>
        </p:txBody>
      </p:sp>
      <p:pic>
        <p:nvPicPr>
          <p:cNvPr id="5" name="Picture 4">
            <a:extLst>
              <a:ext uri="{FF2B5EF4-FFF2-40B4-BE49-F238E27FC236}">
                <a16:creationId xmlns:a16="http://schemas.microsoft.com/office/drawing/2014/main" id="{413D0692-AA4C-58A9-8B14-414349E8A801}"/>
              </a:ext>
            </a:extLst>
          </p:cNvPr>
          <p:cNvPicPr>
            <a:picLocks noChangeAspect="1"/>
          </p:cNvPicPr>
          <p:nvPr/>
        </p:nvPicPr>
        <p:blipFill>
          <a:blip r:embed="rId2"/>
          <a:stretch>
            <a:fillRect/>
          </a:stretch>
        </p:blipFill>
        <p:spPr>
          <a:xfrm>
            <a:off x="535655" y="1709646"/>
            <a:ext cx="5293359" cy="3243799"/>
          </a:xfrm>
          <a:prstGeom prst="rect">
            <a:avLst/>
          </a:prstGeom>
        </p:spPr>
      </p:pic>
      <p:pic>
        <p:nvPicPr>
          <p:cNvPr id="8" name="Picture 7">
            <a:extLst>
              <a:ext uri="{FF2B5EF4-FFF2-40B4-BE49-F238E27FC236}">
                <a16:creationId xmlns:a16="http://schemas.microsoft.com/office/drawing/2014/main" id="{C616541F-8CC2-55F0-AE8B-E839476F1734}"/>
              </a:ext>
            </a:extLst>
          </p:cNvPr>
          <p:cNvPicPr>
            <a:picLocks noChangeAspect="1"/>
          </p:cNvPicPr>
          <p:nvPr/>
        </p:nvPicPr>
        <p:blipFill>
          <a:blip r:embed="rId3"/>
          <a:stretch>
            <a:fillRect/>
          </a:stretch>
        </p:blipFill>
        <p:spPr>
          <a:xfrm>
            <a:off x="6096001" y="1709645"/>
            <a:ext cx="5293360" cy="3243799"/>
          </a:xfrm>
          <a:prstGeom prst="rect">
            <a:avLst/>
          </a:prstGeom>
        </p:spPr>
      </p:pic>
    </p:spTree>
    <p:extLst>
      <p:ext uri="{BB962C8B-B14F-4D97-AF65-F5344CB8AC3E}">
        <p14:creationId xmlns:p14="http://schemas.microsoft.com/office/powerpoint/2010/main" val="352844569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D266FAE-049A-0E29-AE32-A9937CA15862}"/>
            </a:ext>
          </a:extLst>
        </p:cNvPr>
        <p:cNvGrpSpPr/>
        <p:nvPr/>
      </p:nvGrpSpPr>
      <p:grpSpPr>
        <a:xfrm>
          <a:off x="0" y="0"/>
          <a:ext cx="0" cy="0"/>
          <a:chOff x="0" y="0"/>
          <a:chExt cx="0" cy="0"/>
        </a:xfrm>
      </p:grpSpPr>
      <p:sp>
        <p:nvSpPr>
          <p:cNvPr id="6" name="Title 3">
            <a:extLst>
              <a:ext uri="{FF2B5EF4-FFF2-40B4-BE49-F238E27FC236}">
                <a16:creationId xmlns:a16="http://schemas.microsoft.com/office/drawing/2014/main" id="{6C7EF095-8C83-E7FB-3619-A60F91AFDC8E}"/>
              </a:ext>
            </a:extLst>
          </p:cNvPr>
          <p:cNvSpPr>
            <a:spLocks noGrp="1"/>
          </p:cNvSpPr>
          <p:nvPr>
            <p:ph type="title"/>
          </p:nvPr>
        </p:nvSpPr>
        <p:spPr>
          <a:xfrm>
            <a:off x="1010349" y="75844"/>
            <a:ext cx="4343972" cy="776639"/>
          </a:xfrm>
        </p:spPr>
        <p:txBody>
          <a:bodyPr>
            <a:normAutofit/>
          </a:bodyPr>
          <a:lstStyle/>
          <a:p>
            <a:r>
              <a:rPr lang="id-ID" sz="2000" dirty="0"/>
              <a:t>ANALISA BIAYA</a:t>
            </a:r>
            <a:endParaRPr lang="en-US" sz="2000" dirty="0">
              <a:latin typeface="+mn-lt"/>
            </a:endParaRPr>
          </a:p>
        </p:txBody>
      </p:sp>
      <p:sp>
        <p:nvSpPr>
          <p:cNvPr id="2" name="Content Placeholder 2">
            <a:extLst>
              <a:ext uri="{FF2B5EF4-FFF2-40B4-BE49-F238E27FC236}">
                <a16:creationId xmlns:a16="http://schemas.microsoft.com/office/drawing/2014/main" id="{9C2FD3FA-7F02-E9E8-0B44-14181F4B6B8B}"/>
              </a:ext>
            </a:extLst>
          </p:cNvPr>
          <p:cNvSpPr txBox="1">
            <a:spLocks/>
          </p:cNvSpPr>
          <p:nvPr/>
        </p:nvSpPr>
        <p:spPr>
          <a:xfrm>
            <a:off x="457200" y="852484"/>
            <a:ext cx="5547360" cy="5273680"/>
          </a:xfrm>
          <a:prstGeom prst="rect">
            <a:avLst/>
          </a:prstGeom>
          <a:noFill/>
          <a:ln>
            <a:noFill/>
          </a:ln>
        </p:spPr>
        <p:txBody>
          <a:bodyPr spcFirstLastPara="1" vert="horz" wrap="square" lIns="91425" tIns="45700" rIns="91425" bIns="45700" rtlCol="0" anchor="t" anchorCtr="0">
            <a:normAutofit lnSpcReduction="10000"/>
          </a:bodyPr>
          <a:lstStyle>
            <a:lvl1pPr marL="457200" lvl="0" indent="-342900" algn="l" defTabSz="914400" rtl="0" eaLnBrk="1" latinLnBrk="0" hangingPunct="1">
              <a:lnSpc>
                <a:spcPct val="90000"/>
              </a:lnSpc>
              <a:spcBef>
                <a:spcPts val="1000"/>
              </a:spcBef>
              <a:spcAft>
                <a:spcPts val="0"/>
              </a:spcAft>
              <a:buClr>
                <a:schemeClr val="dk1"/>
              </a:buClr>
              <a:buSzPts val="1800"/>
              <a:buFont typeface="Arial" panose="020B0604020202020204" pitchFamily="34" charset="0"/>
              <a:buChar char="•"/>
              <a:defRPr sz="2400" b="0" i="0" kern="1200">
                <a:solidFill>
                  <a:srgbClr val="696A69"/>
                </a:solidFill>
                <a:latin typeface="Quattrocento Sans" panose="020B0502050000020003"/>
                <a:ea typeface="Quattrocento Sans" panose="020B0502050000020003"/>
                <a:cs typeface="Quattrocento Sans" panose="020B0502050000020003"/>
                <a:sym typeface="Quattrocento Sans" panose="020B0502050000020003"/>
              </a:defRPr>
            </a:lvl1pPr>
            <a:lvl2pPr marL="914400" lvl="1" indent="-342900" algn="l" defTabSz="914400" rtl="0" eaLnBrk="1" latinLnBrk="0" hangingPunct="1">
              <a:lnSpc>
                <a:spcPct val="90000"/>
              </a:lnSpc>
              <a:spcBef>
                <a:spcPts val="500"/>
              </a:spcBef>
              <a:spcAft>
                <a:spcPts val="0"/>
              </a:spcAft>
              <a:buClr>
                <a:schemeClr val="dk1"/>
              </a:buClr>
              <a:buSzPts val="1800"/>
              <a:buFont typeface="Arial" panose="020B0604020202020204" pitchFamily="34" charset="0"/>
              <a:buChar char="•"/>
              <a:defRPr sz="2400" kern="1200">
                <a:solidFill>
                  <a:schemeClr val="tx1"/>
                </a:solidFill>
                <a:latin typeface="+mn-lt"/>
                <a:ea typeface="+mn-ea"/>
                <a:cs typeface="+mn-cs"/>
              </a:defRPr>
            </a:lvl2pPr>
            <a:lvl3pPr marL="1371600" lvl="2" indent="-342900" algn="l" defTabSz="914400" rtl="0" eaLnBrk="1" latinLnBrk="0" hangingPunct="1">
              <a:lnSpc>
                <a:spcPct val="90000"/>
              </a:lnSpc>
              <a:spcBef>
                <a:spcPts val="500"/>
              </a:spcBef>
              <a:spcAft>
                <a:spcPts val="0"/>
              </a:spcAft>
              <a:buClr>
                <a:schemeClr val="dk1"/>
              </a:buClr>
              <a:buSzPts val="1800"/>
              <a:buFont typeface="Arial" panose="020B0604020202020204" pitchFamily="34" charset="0"/>
              <a:buChar char="•"/>
              <a:defRPr sz="2000" kern="1200">
                <a:solidFill>
                  <a:schemeClr val="tx1"/>
                </a:solidFill>
                <a:latin typeface="+mn-lt"/>
                <a:ea typeface="+mn-ea"/>
                <a:cs typeface="+mn-cs"/>
              </a:defRPr>
            </a:lvl3pPr>
            <a:lvl4pPr marL="1828800" lvl="3" indent="-342900" algn="l" defTabSz="914400" rtl="0" eaLnBrk="1" latinLnBrk="0" hangingPunct="1">
              <a:lnSpc>
                <a:spcPct val="90000"/>
              </a:lnSpc>
              <a:spcBef>
                <a:spcPts val="500"/>
              </a:spcBef>
              <a:spcAft>
                <a:spcPts val="0"/>
              </a:spcAft>
              <a:buClr>
                <a:schemeClr val="dk1"/>
              </a:buClr>
              <a:buSzPts val="1800"/>
              <a:buFont typeface="Arial" panose="020B0604020202020204" pitchFamily="34" charset="0"/>
              <a:buChar char="•"/>
              <a:defRPr sz="1800" kern="1200">
                <a:solidFill>
                  <a:schemeClr val="tx1"/>
                </a:solidFill>
                <a:latin typeface="+mn-lt"/>
                <a:ea typeface="+mn-ea"/>
                <a:cs typeface="+mn-cs"/>
              </a:defRPr>
            </a:lvl4pPr>
            <a:lvl5pPr marL="2286000" lvl="4" indent="-342900" algn="l" defTabSz="914400" rtl="0" eaLnBrk="1" latinLnBrk="0" hangingPunct="1">
              <a:lnSpc>
                <a:spcPct val="90000"/>
              </a:lnSpc>
              <a:spcBef>
                <a:spcPts val="500"/>
              </a:spcBef>
              <a:spcAft>
                <a:spcPts val="0"/>
              </a:spcAft>
              <a:buClr>
                <a:schemeClr val="dk1"/>
              </a:buClr>
              <a:buSzPts val="1800"/>
              <a:buFont typeface="Arial" panose="020B0604020202020204" pitchFamily="34" charset="0"/>
              <a:buChar char="•"/>
              <a:defRPr sz="1800" kern="1200">
                <a:solidFill>
                  <a:schemeClr val="tx1"/>
                </a:solidFill>
                <a:latin typeface="+mn-lt"/>
                <a:ea typeface="+mn-ea"/>
                <a:cs typeface="+mn-cs"/>
              </a:defRPr>
            </a:lvl5pPr>
            <a:lvl6pPr marL="2743200" lvl="5" indent="-342900" algn="l" defTabSz="914400" rtl="0" eaLnBrk="1" latinLnBrk="0" hangingPunct="1">
              <a:lnSpc>
                <a:spcPct val="90000"/>
              </a:lnSpc>
              <a:spcBef>
                <a:spcPts val="500"/>
              </a:spcBef>
              <a:spcAft>
                <a:spcPts val="0"/>
              </a:spcAft>
              <a:buClr>
                <a:schemeClr val="dk1"/>
              </a:buClr>
              <a:buSzPts val="1800"/>
              <a:buFont typeface="Arial" panose="020B0604020202020204" pitchFamily="34" charset="0"/>
              <a:buChar char="•"/>
              <a:defRPr sz="1800" kern="1200">
                <a:solidFill>
                  <a:schemeClr val="tx1"/>
                </a:solidFill>
                <a:latin typeface="+mn-lt"/>
                <a:ea typeface="+mn-ea"/>
                <a:cs typeface="+mn-cs"/>
              </a:defRPr>
            </a:lvl6pPr>
            <a:lvl7pPr marL="3200400" lvl="6" indent="-342900" algn="l" defTabSz="914400" rtl="0" eaLnBrk="1" latinLnBrk="0" hangingPunct="1">
              <a:lnSpc>
                <a:spcPct val="90000"/>
              </a:lnSpc>
              <a:spcBef>
                <a:spcPts val="500"/>
              </a:spcBef>
              <a:spcAft>
                <a:spcPts val="0"/>
              </a:spcAft>
              <a:buClr>
                <a:schemeClr val="dk1"/>
              </a:buClr>
              <a:buSzPts val="1800"/>
              <a:buFont typeface="Arial" panose="020B0604020202020204" pitchFamily="34" charset="0"/>
              <a:buChar char="•"/>
              <a:defRPr sz="1800" kern="1200">
                <a:solidFill>
                  <a:schemeClr val="tx1"/>
                </a:solidFill>
                <a:latin typeface="+mn-lt"/>
                <a:ea typeface="+mn-ea"/>
                <a:cs typeface="+mn-cs"/>
              </a:defRPr>
            </a:lvl7pPr>
            <a:lvl8pPr marL="3657600" lvl="7" indent="-342900" algn="l" defTabSz="914400" rtl="0" eaLnBrk="1" latinLnBrk="0" hangingPunct="1">
              <a:lnSpc>
                <a:spcPct val="90000"/>
              </a:lnSpc>
              <a:spcBef>
                <a:spcPts val="500"/>
              </a:spcBef>
              <a:spcAft>
                <a:spcPts val="0"/>
              </a:spcAft>
              <a:buClr>
                <a:schemeClr val="dk1"/>
              </a:buClr>
              <a:buSzPts val="1800"/>
              <a:buFont typeface="Arial" panose="020B0604020202020204" pitchFamily="34" charset="0"/>
              <a:buChar char="•"/>
              <a:defRPr sz="1800" kern="1200">
                <a:solidFill>
                  <a:schemeClr val="tx1"/>
                </a:solidFill>
                <a:latin typeface="+mn-lt"/>
                <a:ea typeface="+mn-ea"/>
                <a:cs typeface="+mn-cs"/>
              </a:defRPr>
            </a:lvl8pPr>
            <a:lvl9pPr marL="4114800" lvl="8" indent="-342900" algn="l" defTabSz="914400" rtl="0" eaLnBrk="1" latinLnBrk="0" hangingPunct="1">
              <a:lnSpc>
                <a:spcPct val="90000"/>
              </a:lnSpc>
              <a:spcBef>
                <a:spcPts val="500"/>
              </a:spcBef>
              <a:spcAft>
                <a:spcPts val="0"/>
              </a:spcAft>
              <a:buClr>
                <a:schemeClr val="dk1"/>
              </a:buClr>
              <a:buSzPts val="1800"/>
              <a:buFont typeface="Arial" panose="020B0604020202020204" pitchFamily="34" charset="0"/>
              <a:buChar char="•"/>
              <a:defRPr sz="1800" kern="1200">
                <a:solidFill>
                  <a:schemeClr val="tx1"/>
                </a:solidFill>
                <a:latin typeface="+mn-lt"/>
                <a:ea typeface="+mn-ea"/>
                <a:cs typeface="+mn-cs"/>
              </a:defRPr>
            </a:lvl9pPr>
          </a:lstStyle>
          <a:p>
            <a:pPr marL="114300" indent="0">
              <a:buNone/>
            </a:pPr>
            <a:r>
              <a:rPr lang="id-ID" dirty="0">
                <a:solidFill>
                  <a:schemeClr val="tx1"/>
                </a:solidFill>
              </a:rPr>
              <a:t>Di Indonesia 2025–2026, bangunan standar menengah berada di kisaran Rp4–6 juta/m², sedangkan bangunan spesifik fasilitas kesehatan bisa jauh lebih tinggi tergantung spesifikasi.</a:t>
            </a:r>
          </a:p>
          <a:p>
            <a:pPr marL="114300" indent="0">
              <a:buNone/>
            </a:pPr>
            <a:endParaRPr lang="id-ID" dirty="0">
              <a:solidFill>
                <a:schemeClr val="tx1"/>
              </a:solidFill>
            </a:endParaRPr>
          </a:p>
          <a:p>
            <a:pPr marL="114300" indent="0">
              <a:buNone/>
            </a:pPr>
            <a:r>
              <a:rPr lang="id-ID" dirty="0">
                <a:solidFill>
                  <a:schemeClr val="tx1"/>
                </a:solidFill>
              </a:rPr>
              <a:t>Untuk CMU RSUD daerah seperti Sukadana, estimasi realistis:</a:t>
            </a:r>
          </a:p>
          <a:p>
            <a:r>
              <a:rPr lang="id-ID" dirty="0">
                <a:solidFill>
                  <a:schemeClr val="tx1"/>
                </a:solidFill>
              </a:rPr>
              <a:t>Struktur &amp; arsitektur RS standar: ± Rp9–11 juta/m² </a:t>
            </a:r>
          </a:p>
          <a:p>
            <a:r>
              <a:rPr lang="id-ID" dirty="0">
                <a:solidFill>
                  <a:schemeClr val="tx1"/>
                </a:solidFill>
              </a:rPr>
              <a:t>Dengan MEP rumah sakit: ± Rp12–15 juta/m² </a:t>
            </a:r>
          </a:p>
          <a:p>
            <a:r>
              <a:rPr lang="id-ID" dirty="0">
                <a:solidFill>
                  <a:schemeClr val="tx1"/>
                </a:solidFill>
              </a:rPr>
              <a:t>Jika banyak alat high-end dan interior premium: bisa &gt; Rp18 juta/m²</a:t>
            </a:r>
          </a:p>
          <a:p>
            <a:endParaRPr lang="id-ID" dirty="0">
              <a:solidFill>
                <a:schemeClr val="tx1"/>
              </a:solidFill>
            </a:endParaRPr>
          </a:p>
        </p:txBody>
      </p:sp>
      <p:pic>
        <p:nvPicPr>
          <p:cNvPr id="3" name="Picture 2">
            <a:extLst>
              <a:ext uri="{FF2B5EF4-FFF2-40B4-BE49-F238E27FC236}">
                <a16:creationId xmlns:a16="http://schemas.microsoft.com/office/drawing/2014/main" id="{648E7312-03A9-EF1A-07BD-DDE0A6B4F52D}"/>
              </a:ext>
            </a:extLst>
          </p:cNvPr>
          <p:cNvPicPr>
            <a:picLocks noChangeAspect="1"/>
          </p:cNvPicPr>
          <p:nvPr/>
        </p:nvPicPr>
        <p:blipFill>
          <a:blip r:embed="rId2"/>
          <a:stretch>
            <a:fillRect/>
          </a:stretch>
        </p:blipFill>
        <p:spPr>
          <a:xfrm>
            <a:off x="6360794" y="1163320"/>
            <a:ext cx="4653529" cy="4531360"/>
          </a:xfrm>
          <a:prstGeom prst="rect">
            <a:avLst/>
          </a:prstGeom>
        </p:spPr>
      </p:pic>
    </p:spTree>
    <p:extLst>
      <p:ext uri="{BB962C8B-B14F-4D97-AF65-F5344CB8AC3E}">
        <p14:creationId xmlns:p14="http://schemas.microsoft.com/office/powerpoint/2010/main" val="88356927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99C3523-7129-AB60-89CC-016A90C92160}"/>
            </a:ext>
          </a:extLst>
        </p:cNvPr>
        <p:cNvGrpSpPr/>
        <p:nvPr/>
      </p:nvGrpSpPr>
      <p:grpSpPr>
        <a:xfrm>
          <a:off x="0" y="0"/>
          <a:ext cx="0" cy="0"/>
          <a:chOff x="0" y="0"/>
          <a:chExt cx="0" cy="0"/>
        </a:xfrm>
      </p:grpSpPr>
      <p:pic>
        <p:nvPicPr>
          <p:cNvPr id="7" name="Picture 6">
            <a:extLst>
              <a:ext uri="{FF2B5EF4-FFF2-40B4-BE49-F238E27FC236}">
                <a16:creationId xmlns:a16="http://schemas.microsoft.com/office/drawing/2014/main" id="{DEE05765-CA11-1C73-58EA-47DE3A3C174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35380" y="0"/>
            <a:ext cx="10287000" cy="6858000"/>
          </a:xfrm>
          <a:prstGeom prst="rect">
            <a:avLst/>
          </a:prstGeom>
        </p:spPr>
      </p:pic>
    </p:spTree>
    <p:extLst>
      <p:ext uri="{BB962C8B-B14F-4D97-AF65-F5344CB8AC3E}">
        <p14:creationId xmlns:p14="http://schemas.microsoft.com/office/powerpoint/2010/main" val="313592754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2BDD6F3-FDD8-981D-D5B1-5F7D3E68A079}"/>
            </a:ext>
          </a:extLst>
        </p:cNvPr>
        <p:cNvGrpSpPr/>
        <p:nvPr/>
      </p:nvGrpSpPr>
      <p:grpSpPr>
        <a:xfrm>
          <a:off x="0" y="0"/>
          <a:ext cx="0" cy="0"/>
          <a:chOff x="0" y="0"/>
          <a:chExt cx="0" cy="0"/>
        </a:xfrm>
      </p:grpSpPr>
      <p:sp>
        <p:nvSpPr>
          <p:cNvPr id="6" name="Title 3">
            <a:extLst>
              <a:ext uri="{FF2B5EF4-FFF2-40B4-BE49-F238E27FC236}">
                <a16:creationId xmlns:a16="http://schemas.microsoft.com/office/drawing/2014/main" id="{7DB8ECD6-541D-00E5-68B2-8AA41DC003BC}"/>
              </a:ext>
            </a:extLst>
          </p:cNvPr>
          <p:cNvSpPr>
            <a:spLocks noGrp="1"/>
          </p:cNvSpPr>
          <p:nvPr>
            <p:ph type="title"/>
          </p:nvPr>
        </p:nvSpPr>
        <p:spPr>
          <a:xfrm>
            <a:off x="1010349" y="75845"/>
            <a:ext cx="1285811" cy="462636"/>
          </a:xfrm>
        </p:spPr>
        <p:txBody>
          <a:bodyPr>
            <a:normAutofit/>
          </a:bodyPr>
          <a:lstStyle/>
          <a:p>
            <a:r>
              <a:rPr lang="id-ID" sz="2000" dirty="0"/>
              <a:t>DENAH</a:t>
            </a:r>
            <a:endParaRPr lang="en-US" sz="2000" dirty="0">
              <a:latin typeface="+mn-lt"/>
            </a:endParaRPr>
          </a:p>
        </p:txBody>
      </p:sp>
      <p:pic>
        <p:nvPicPr>
          <p:cNvPr id="5" name="Picture 4">
            <a:extLst>
              <a:ext uri="{FF2B5EF4-FFF2-40B4-BE49-F238E27FC236}">
                <a16:creationId xmlns:a16="http://schemas.microsoft.com/office/drawing/2014/main" id="{7205D73D-BD54-502A-7619-116E71DDAA36}"/>
              </a:ext>
            </a:extLst>
          </p:cNvPr>
          <p:cNvPicPr>
            <a:picLocks noChangeAspect="1"/>
          </p:cNvPicPr>
          <p:nvPr/>
        </p:nvPicPr>
        <p:blipFill>
          <a:blip r:embed="rId2"/>
          <a:stretch>
            <a:fillRect/>
          </a:stretch>
        </p:blipFill>
        <p:spPr>
          <a:xfrm>
            <a:off x="192662" y="1117600"/>
            <a:ext cx="5903338" cy="3505200"/>
          </a:xfrm>
          <a:prstGeom prst="rect">
            <a:avLst/>
          </a:prstGeom>
        </p:spPr>
      </p:pic>
      <p:pic>
        <p:nvPicPr>
          <p:cNvPr id="8" name="Picture 7">
            <a:extLst>
              <a:ext uri="{FF2B5EF4-FFF2-40B4-BE49-F238E27FC236}">
                <a16:creationId xmlns:a16="http://schemas.microsoft.com/office/drawing/2014/main" id="{40FDD609-12B0-45DB-1A9F-E210D506CDEA}"/>
              </a:ext>
            </a:extLst>
          </p:cNvPr>
          <p:cNvPicPr>
            <a:picLocks noChangeAspect="1"/>
          </p:cNvPicPr>
          <p:nvPr/>
        </p:nvPicPr>
        <p:blipFill>
          <a:blip r:embed="rId3"/>
          <a:stretch>
            <a:fillRect/>
          </a:stretch>
        </p:blipFill>
        <p:spPr>
          <a:xfrm>
            <a:off x="5822950" y="1046480"/>
            <a:ext cx="6287770" cy="3505200"/>
          </a:xfrm>
          <a:prstGeom prst="rect">
            <a:avLst/>
          </a:prstGeom>
        </p:spPr>
      </p:pic>
      <p:pic>
        <p:nvPicPr>
          <p:cNvPr id="10" name="Picture 9">
            <a:extLst>
              <a:ext uri="{FF2B5EF4-FFF2-40B4-BE49-F238E27FC236}">
                <a16:creationId xmlns:a16="http://schemas.microsoft.com/office/drawing/2014/main" id="{D4012B77-024B-A357-55A9-06149D939745}"/>
              </a:ext>
            </a:extLst>
          </p:cNvPr>
          <p:cNvPicPr>
            <a:picLocks noChangeAspect="1"/>
          </p:cNvPicPr>
          <p:nvPr/>
        </p:nvPicPr>
        <p:blipFill>
          <a:blip r:embed="rId4"/>
          <a:stretch>
            <a:fillRect/>
          </a:stretch>
        </p:blipFill>
        <p:spPr>
          <a:xfrm>
            <a:off x="402374" y="4622800"/>
            <a:ext cx="3787571" cy="2057446"/>
          </a:xfrm>
          <a:prstGeom prst="rect">
            <a:avLst/>
          </a:prstGeom>
        </p:spPr>
      </p:pic>
      <p:pic>
        <p:nvPicPr>
          <p:cNvPr id="12" name="Picture 11">
            <a:extLst>
              <a:ext uri="{FF2B5EF4-FFF2-40B4-BE49-F238E27FC236}">
                <a16:creationId xmlns:a16="http://schemas.microsoft.com/office/drawing/2014/main" id="{16242AD5-B806-FB28-8F81-EC21BD83098B}"/>
              </a:ext>
            </a:extLst>
          </p:cNvPr>
          <p:cNvPicPr>
            <a:picLocks noChangeAspect="1"/>
          </p:cNvPicPr>
          <p:nvPr/>
        </p:nvPicPr>
        <p:blipFill>
          <a:blip r:embed="rId5"/>
          <a:stretch>
            <a:fillRect/>
          </a:stretch>
        </p:blipFill>
        <p:spPr>
          <a:xfrm>
            <a:off x="8966835" y="4703857"/>
            <a:ext cx="2449456" cy="1696943"/>
          </a:xfrm>
          <a:prstGeom prst="rect">
            <a:avLst/>
          </a:prstGeom>
        </p:spPr>
      </p:pic>
    </p:spTree>
    <p:extLst>
      <p:ext uri="{BB962C8B-B14F-4D97-AF65-F5344CB8AC3E}">
        <p14:creationId xmlns:p14="http://schemas.microsoft.com/office/powerpoint/2010/main" val="83487848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07C7D9F-3F5F-64A9-E037-EE7758AD38CA}"/>
            </a:ext>
          </a:extLst>
        </p:cNvPr>
        <p:cNvGrpSpPr/>
        <p:nvPr/>
      </p:nvGrpSpPr>
      <p:grpSpPr>
        <a:xfrm>
          <a:off x="0" y="0"/>
          <a:ext cx="0" cy="0"/>
          <a:chOff x="0" y="0"/>
          <a:chExt cx="0" cy="0"/>
        </a:xfrm>
      </p:grpSpPr>
      <p:sp>
        <p:nvSpPr>
          <p:cNvPr id="6" name="Title 3">
            <a:extLst>
              <a:ext uri="{FF2B5EF4-FFF2-40B4-BE49-F238E27FC236}">
                <a16:creationId xmlns:a16="http://schemas.microsoft.com/office/drawing/2014/main" id="{70B63D2E-794D-B798-D757-D52A6102E12A}"/>
              </a:ext>
            </a:extLst>
          </p:cNvPr>
          <p:cNvSpPr>
            <a:spLocks noGrp="1"/>
          </p:cNvSpPr>
          <p:nvPr>
            <p:ph type="title"/>
          </p:nvPr>
        </p:nvSpPr>
        <p:spPr>
          <a:xfrm>
            <a:off x="1010349" y="75844"/>
            <a:ext cx="4343972" cy="776639"/>
          </a:xfrm>
        </p:spPr>
        <p:txBody>
          <a:bodyPr>
            <a:normAutofit/>
          </a:bodyPr>
          <a:lstStyle/>
          <a:p>
            <a:r>
              <a:rPr lang="id-ID" sz="2000" dirty="0"/>
              <a:t>DENAH</a:t>
            </a:r>
            <a:endParaRPr lang="en-US" sz="2000" dirty="0">
              <a:latin typeface="+mn-lt"/>
            </a:endParaRPr>
          </a:p>
        </p:txBody>
      </p:sp>
      <p:pic>
        <p:nvPicPr>
          <p:cNvPr id="7" name="Picture 6">
            <a:extLst>
              <a:ext uri="{FF2B5EF4-FFF2-40B4-BE49-F238E27FC236}">
                <a16:creationId xmlns:a16="http://schemas.microsoft.com/office/drawing/2014/main" id="{E91BA5C6-314D-F78C-A16A-70B9DAD20184}"/>
              </a:ext>
            </a:extLst>
          </p:cNvPr>
          <p:cNvPicPr>
            <a:picLocks noChangeAspect="1"/>
          </p:cNvPicPr>
          <p:nvPr/>
        </p:nvPicPr>
        <p:blipFill>
          <a:blip r:embed="rId2"/>
          <a:stretch>
            <a:fillRect/>
          </a:stretch>
        </p:blipFill>
        <p:spPr>
          <a:xfrm>
            <a:off x="0" y="1196183"/>
            <a:ext cx="12192000" cy="2705257"/>
          </a:xfrm>
          <a:prstGeom prst="rect">
            <a:avLst/>
          </a:prstGeom>
        </p:spPr>
      </p:pic>
    </p:spTree>
    <p:extLst>
      <p:ext uri="{BB962C8B-B14F-4D97-AF65-F5344CB8AC3E}">
        <p14:creationId xmlns:p14="http://schemas.microsoft.com/office/powerpoint/2010/main" val="421602309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rot="5400000">
            <a:off x="4192607" y="5319492"/>
            <a:ext cx="1649242" cy="1427775"/>
          </a:xfrm>
          <a:custGeom>
            <a:avLst/>
            <a:gdLst/>
            <a:ahLst/>
            <a:cxnLst/>
            <a:rect l="l" t="t" r="r" b="b"/>
            <a:pathLst>
              <a:path w="2473863" h="2141663">
                <a:moveTo>
                  <a:pt x="0" y="0"/>
                </a:moveTo>
                <a:lnTo>
                  <a:pt x="2473862" y="0"/>
                </a:lnTo>
                <a:lnTo>
                  <a:pt x="2473862" y="2141663"/>
                </a:lnTo>
                <a:lnTo>
                  <a:pt x="0" y="2141663"/>
                </a:lnTo>
                <a:lnTo>
                  <a:pt x="0" y="0"/>
                </a:lnTo>
                <a:close/>
              </a:path>
            </a:pathLst>
          </a:custGeom>
          <a:blipFill>
            <a:blip r:embed="rId2"/>
            <a:stretch>
              <a:fillRect t="-17253" r="-55395"/>
            </a:stretch>
          </a:blipFill>
        </p:spPr>
      </p:sp>
      <p:sp>
        <p:nvSpPr>
          <p:cNvPr id="3" name="Freeform 3"/>
          <p:cNvSpPr/>
          <p:nvPr/>
        </p:nvSpPr>
        <p:spPr>
          <a:xfrm flipH="1">
            <a:off x="0" y="0"/>
            <a:ext cx="1755144" cy="1519457"/>
          </a:xfrm>
          <a:custGeom>
            <a:avLst/>
            <a:gdLst/>
            <a:ahLst/>
            <a:cxnLst/>
            <a:rect l="l" t="t" r="r" b="b"/>
            <a:pathLst>
              <a:path w="2632716" h="2279185">
                <a:moveTo>
                  <a:pt x="2632716" y="0"/>
                </a:moveTo>
                <a:lnTo>
                  <a:pt x="0" y="0"/>
                </a:lnTo>
                <a:lnTo>
                  <a:pt x="0" y="2279185"/>
                </a:lnTo>
                <a:lnTo>
                  <a:pt x="2632716" y="2279185"/>
                </a:lnTo>
                <a:lnTo>
                  <a:pt x="2632716" y="0"/>
                </a:lnTo>
                <a:close/>
              </a:path>
            </a:pathLst>
          </a:custGeom>
          <a:blipFill>
            <a:blip r:embed="rId3"/>
            <a:stretch>
              <a:fillRect t="-17253" r="-55395"/>
            </a:stretch>
          </a:blipFill>
        </p:spPr>
      </p:sp>
      <p:sp>
        <p:nvSpPr>
          <p:cNvPr id="4" name="Freeform 4"/>
          <p:cNvSpPr/>
          <p:nvPr/>
        </p:nvSpPr>
        <p:spPr>
          <a:xfrm>
            <a:off x="3417377" y="1602580"/>
            <a:ext cx="5036720" cy="1580490"/>
          </a:xfrm>
          <a:custGeom>
            <a:avLst/>
            <a:gdLst/>
            <a:ahLst/>
            <a:cxnLst/>
            <a:rect l="l" t="t" r="r" b="b"/>
            <a:pathLst>
              <a:path w="7555080" h="2370735">
                <a:moveTo>
                  <a:pt x="0" y="0"/>
                </a:moveTo>
                <a:lnTo>
                  <a:pt x="7555079" y="0"/>
                </a:lnTo>
                <a:lnTo>
                  <a:pt x="7555079" y="2370735"/>
                </a:lnTo>
                <a:lnTo>
                  <a:pt x="0" y="2370735"/>
                </a:lnTo>
                <a:lnTo>
                  <a:pt x="0" y="0"/>
                </a:lnTo>
                <a:close/>
              </a:path>
            </a:pathLst>
          </a:custGeom>
          <a:blipFill>
            <a:blip r:embed="rId4"/>
            <a:stretch>
              <a:fillRect t="-18476" b="-16539"/>
            </a:stretch>
          </a:blipFill>
        </p:spPr>
      </p:sp>
      <p:sp>
        <p:nvSpPr>
          <p:cNvPr id="5" name="Freeform 5"/>
          <p:cNvSpPr/>
          <p:nvPr/>
        </p:nvSpPr>
        <p:spPr>
          <a:xfrm>
            <a:off x="0" y="4846320"/>
            <a:ext cx="12192000" cy="2011680"/>
          </a:xfrm>
          <a:custGeom>
            <a:avLst/>
            <a:gdLst/>
            <a:ahLst/>
            <a:cxnLst/>
            <a:rect l="l" t="t" r="r" b="b"/>
            <a:pathLst>
              <a:path w="18288000" h="3017520">
                <a:moveTo>
                  <a:pt x="0" y="0"/>
                </a:moveTo>
                <a:lnTo>
                  <a:pt x="18288000" y="0"/>
                </a:lnTo>
                <a:lnTo>
                  <a:pt x="18288000" y="3017520"/>
                </a:lnTo>
                <a:lnTo>
                  <a:pt x="0" y="3017520"/>
                </a:lnTo>
                <a:lnTo>
                  <a:pt x="0" y="0"/>
                </a:lnTo>
                <a:close/>
              </a:path>
            </a:pathLst>
          </a:custGeom>
          <a:blipFill>
            <a:blip r:embed="rId5"/>
            <a:stretch>
              <a:fillRect/>
            </a:stretch>
          </a:blipFill>
        </p:spPr>
      </p:sp>
      <p:sp>
        <p:nvSpPr>
          <p:cNvPr id="6" name="Freeform 6"/>
          <p:cNvSpPr/>
          <p:nvPr/>
        </p:nvSpPr>
        <p:spPr>
          <a:xfrm>
            <a:off x="3695512" y="3924878"/>
            <a:ext cx="299374" cy="299374"/>
          </a:xfrm>
          <a:custGeom>
            <a:avLst/>
            <a:gdLst/>
            <a:ahLst/>
            <a:cxnLst/>
            <a:rect l="l" t="t" r="r" b="b"/>
            <a:pathLst>
              <a:path w="449061" h="449061">
                <a:moveTo>
                  <a:pt x="0" y="0"/>
                </a:moveTo>
                <a:lnTo>
                  <a:pt x="449061" y="0"/>
                </a:lnTo>
                <a:lnTo>
                  <a:pt x="449061" y="449061"/>
                </a:lnTo>
                <a:lnTo>
                  <a:pt x="0" y="449061"/>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sp>
      <p:sp>
        <p:nvSpPr>
          <p:cNvPr id="7" name="Freeform 7"/>
          <p:cNvSpPr/>
          <p:nvPr/>
        </p:nvSpPr>
        <p:spPr>
          <a:xfrm>
            <a:off x="5890587" y="3931425"/>
            <a:ext cx="292827" cy="292827"/>
          </a:xfrm>
          <a:custGeom>
            <a:avLst/>
            <a:gdLst/>
            <a:ahLst/>
            <a:cxnLst/>
            <a:rect l="l" t="t" r="r" b="b"/>
            <a:pathLst>
              <a:path w="439241" h="439241">
                <a:moveTo>
                  <a:pt x="0" y="0"/>
                </a:moveTo>
                <a:lnTo>
                  <a:pt x="439241" y="0"/>
                </a:lnTo>
                <a:lnTo>
                  <a:pt x="439241" y="439241"/>
                </a:lnTo>
                <a:lnTo>
                  <a:pt x="0" y="439241"/>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sp>
      <p:sp>
        <p:nvSpPr>
          <p:cNvPr id="8" name="Freeform 8"/>
          <p:cNvSpPr/>
          <p:nvPr/>
        </p:nvSpPr>
        <p:spPr>
          <a:xfrm>
            <a:off x="7912501" y="3924878"/>
            <a:ext cx="405931" cy="299374"/>
          </a:xfrm>
          <a:custGeom>
            <a:avLst/>
            <a:gdLst/>
            <a:ahLst/>
            <a:cxnLst/>
            <a:rect l="l" t="t" r="r" b="b"/>
            <a:pathLst>
              <a:path w="608896" h="449061">
                <a:moveTo>
                  <a:pt x="0" y="0"/>
                </a:moveTo>
                <a:lnTo>
                  <a:pt x="608896" y="0"/>
                </a:lnTo>
                <a:lnTo>
                  <a:pt x="608896" y="449061"/>
                </a:lnTo>
                <a:lnTo>
                  <a:pt x="0" y="449061"/>
                </a:lnTo>
                <a:lnTo>
                  <a:pt x="0" y="0"/>
                </a:lnTo>
                <a:close/>
              </a:path>
            </a:pathLst>
          </a:custGeom>
          <a:blipFill>
            <a:blip r:embed="rId10">
              <a:extLst>
                <a:ext uri="{96DAC541-7B7A-43D3-8B79-37D633B846F1}">
                  <asvg:svgBlip xmlns:asvg="http://schemas.microsoft.com/office/drawing/2016/SVG/main" r:embed="rId11"/>
                </a:ext>
              </a:extLst>
            </a:blip>
            <a:stretch>
              <a:fillRect/>
            </a:stretch>
          </a:blipFill>
        </p:spPr>
      </p:sp>
      <p:sp>
        <p:nvSpPr>
          <p:cNvPr id="9" name="TextBox 9"/>
          <p:cNvSpPr txBox="1"/>
          <p:nvPr/>
        </p:nvSpPr>
        <p:spPr>
          <a:xfrm>
            <a:off x="1865123" y="3240869"/>
            <a:ext cx="8636582" cy="179536"/>
          </a:xfrm>
          <a:prstGeom prst="rect">
            <a:avLst/>
          </a:prstGeom>
        </p:spPr>
        <p:txBody>
          <a:bodyPr lIns="0" tIns="0" rIns="0" bIns="0" rtlCol="0" anchor="t">
            <a:spAutoFit/>
          </a:bodyPr>
          <a:lstStyle/>
          <a:p>
            <a:pPr algn="ctr">
              <a:lnSpc>
                <a:spcPts val="1440"/>
              </a:lnSpc>
              <a:spcBef>
                <a:spcPct val="0"/>
              </a:spcBef>
            </a:pPr>
            <a:r>
              <a:rPr lang="en-US" sz="1309" spc="170">
                <a:latin typeface="Inter"/>
                <a:ea typeface="Inter"/>
                <a:cs typeface="Inter"/>
                <a:sym typeface="Inter"/>
              </a:rPr>
              <a:t>Jl. Jenderal Sudirman, KM 3,5 Palembang 30126</a:t>
            </a:r>
          </a:p>
        </p:txBody>
      </p:sp>
      <p:sp>
        <p:nvSpPr>
          <p:cNvPr id="10" name="TextBox 10"/>
          <p:cNvSpPr txBox="1"/>
          <p:nvPr/>
        </p:nvSpPr>
        <p:spPr>
          <a:xfrm>
            <a:off x="2749301" y="4266546"/>
            <a:ext cx="2191796" cy="141129"/>
          </a:xfrm>
          <a:prstGeom prst="rect">
            <a:avLst/>
          </a:prstGeom>
        </p:spPr>
        <p:txBody>
          <a:bodyPr lIns="0" tIns="0" rIns="0" bIns="0" rtlCol="0" anchor="t">
            <a:spAutoFit/>
          </a:bodyPr>
          <a:lstStyle/>
          <a:p>
            <a:pPr algn="ctr">
              <a:lnSpc>
                <a:spcPts val="1147"/>
              </a:lnSpc>
              <a:spcBef>
                <a:spcPct val="0"/>
              </a:spcBef>
            </a:pPr>
            <a:r>
              <a:rPr lang="en-US" sz="1043" spc="135">
                <a:latin typeface="Inter"/>
                <a:ea typeface="Inter"/>
                <a:cs typeface="Inter"/>
                <a:sym typeface="Inter"/>
              </a:rPr>
              <a:t>@palembangrsmh</a:t>
            </a:r>
          </a:p>
        </p:txBody>
      </p:sp>
      <p:sp>
        <p:nvSpPr>
          <p:cNvPr id="11" name="TextBox 11"/>
          <p:cNvSpPr txBox="1"/>
          <p:nvPr/>
        </p:nvSpPr>
        <p:spPr>
          <a:xfrm>
            <a:off x="4839839" y="4266546"/>
            <a:ext cx="2191796" cy="141129"/>
          </a:xfrm>
          <a:prstGeom prst="rect">
            <a:avLst/>
          </a:prstGeom>
        </p:spPr>
        <p:txBody>
          <a:bodyPr lIns="0" tIns="0" rIns="0" bIns="0" rtlCol="0" anchor="t">
            <a:spAutoFit/>
          </a:bodyPr>
          <a:lstStyle/>
          <a:p>
            <a:pPr algn="ctr">
              <a:lnSpc>
                <a:spcPts val="1147"/>
              </a:lnSpc>
              <a:spcBef>
                <a:spcPct val="0"/>
              </a:spcBef>
            </a:pPr>
            <a:r>
              <a:rPr lang="en-US" sz="1043" spc="135">
                <a:latin typeface="Inter"/>
                <a:ea typeface="Inter"/>
                <a:cs typeface="Inter"/>
                <a:sym typeface="Inter"/>
              </a:rPr>
              <a:t>www.rsmh.co.id</a:t>
            </a:r>
          </a:p>
        </p:txBody>
      </p:sp>
      <p:sp>
        <p:nvSpPr>
          <p:cNvPr id="12" name="TextBox 12"/>
          <p:cNvSpPr txBox="1"/>
          <p:nvPr/>
        </p:nvSpPr>
        <p:spPr>
          <a:xfrm>
            <a:off x="7031634" y="4266546"/>
            <a:ext cx="2191796" cy="141129"/>
          </a:xfrm>
          <a:prstGeom prst="rect">
            <a:avLst/>
          </a:prstGeom>
        </p:spPr>
        <p:txBody>
          <a:bodyPr lIns="0" tIns="0" rIns="0" bIns="0" rtlCol="0" anchor="t">
            <a:spAutoFit/>
          </a:bodyPr>
          <a:lstStyle/>
          <a:p>
            <a:pPr algn="ctr">
              <a:lnSpc>
                <a:spcPts val="1147"/>
              </a:lnSpc>
              <a:spcBef>
                <a:spcPct val="0"/>
              </a:spcBef>
            </a:pPr>
            <a:r>
              <a:rPr lang="en-US" sz="1043" spc="135">
                <a:latin typeface="Inter"/>
                <a:ea typeface="Inter"/>
                <a:cs typeface="Inter"/>
                <a:sym typeface="Inter"/>
              </a:rPr>
              <a:t>creator rsmh</a:t>
            </a:r>
          </a:p>
        </p:txBody>
      </p:sp>
      <p:sp>
        <p:nvSpPr>
          <p:cNvPr id="13" name="Freeform 13"/>
          <p:cNvSpPr/>
          <p:nvPr/>
        </p:nvSpPr>
        <p:spPr>
          <a:xfrm>
            <a:off x="10436856" y="0"/>
            <a:ext cx="1755144" cy="1519457"/>
          </a:xfrm>
          <a:custGeom>
            <a:avLst/>
            <a:gdLst/>
            <a:ahLst/>
            <a:cxnLst/>
            <a:rect l="l" t="t" r="r" b="b"/>
            <a:pathLst>
              <a:path w="2632716" h="2279185">
                <a:moveTo>
                  <a:pt x="0" y="0"/>
                </a:moveTo>
                <a:lnTo>
                  <a:pt x="2632716" y="0"/>
                </a:lnTo>
                <a:lnTo>
                  <a:pt x="2632716" y="2279185"/>
                </a:lnTo>
                <a:lnTo>
                  <a:pt x="0" y="2279185"/>
                </a:lnTo>
                <a:lnTo>
                  <a:pt x="0" y="0"/>
                </a:lnTo>
                <a:close/>
              </a:path>
            </a:pathLst>
          </a:custGeom>
          <a:blipFill>
            <a:blip r:embed="rId3"/>
            <a:stretch>
              <a:fillRect t="-17253" r="-55395"/>
            </a:stretch>
          </a:blipFill>
        </p:spPr>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197D242-11B2-BD00-61CB-A16112EA3BB5}"/>
            </a:ext>
          </a:extLst>
        </p:cNvPr>
        <p:cNvGrpSpPr/>
        <p:nvPr/>
      </p:nvGrpSpPr>
      <p:grpSpPr>
        <a:xfrm>
          <a:off x="0" y="0"/>
          <a:ext cx="0" cy="0"/>
          <a:chOff x="0" y="0"/>
          <a:chExt cx="0" cy="0"/>
        </a:xfrm>
      </p:grpSpPr>
      <p:sp>
        <p:nvSpPr>
          <p:cNvPr id="6" name="Title 3">
            <a:extLst>
              <a:ext uri="{FF2B5EF4-FFF2-40B4-BE49-F238E27FC236}">
                <a16:creationId xmlns:a16="http://schemas.microsoft.com/office/drawing/2014/main" id="{DA0ECD6F-CE91-34BE-B443-038D5335E402}"/>
              </a:ext>
            </a:extLst>
          </p:cNvPr>
          <p:cNvSpPr>
            <a:spLocks noGrp="1"/>
          </p:cNvSpPr>
          <p:nvPr>
            <p:ph type="title"/>
          </p:nvPr>
        </p:nvSpPr>
        <p:spPr>
          <a:xfrm>
            <a:off x="1010349" y="75844"/>
            <a:ext cx="3866451" cy="776639"/>
          </a:xfrm>
        </p:spPr>
        <p:txBody>
          <a:bodyPr>
            <a:normAutofit/>
          </a:bodyPr>
          <a:lstStyle/>
          <a:p>
            <a:r>
              <a:rPr lang="id-ID" sz="4000" dirty="0"/>
              <a:t>VISI 2026-2030</a:t>
            </a:r>
            <a:endParaRPr lang="en-US" sz="4000" dirty="0">
              <a:latin typeface="+mn-lt"/>
            </a:endParaRPr>
          </a:p>
        </p:txBody>
      </p:sp>
      <p:sp>
        <p:nvSpPr>
          <p:cNvPr id="3" name="Content Placeholder 2">
            <a:extLst>
              <a:ext uri="{FF2B5EF4-FFF2-40B4-BE49-F238E27FC236}">
                <a16:creationId xmlns:a16="http://schemas.microsoft.com/office/drawing/2014/main" id="{674D2193-258C-ECA3-F60F-FC699B62D082}"/>
              </a:ext>
            </a:extLst>
          </p:cNvPr>
          <p:cNvSpPr txBox="1">
            <a:spLocks/>
          </p:cNvSpPr>
          <p:nvPr/>
        </p:nvSpPr>
        <p:spPr>
          <a:xfrm>
            <a:off x="457200" y="1600200"/>
            <a:ext cx="11572240" cy="4525963"/>
          </a:xfrm>
          <a:prstGeom prst="rect">
            <a:avLst/>
          </a:prstGeom>
          <a:noFill/>
          <a:ln>
            <a:noFill/>
          </a:ln>
        </p:spPr>
        <p:txBody>
          <a:bodyPr spcFirstLastPara="1" vert="horz" wrap="square" lIns="91425" tIns="45700" rIns="91425" bIns="45700" rtlCol="0" anchor="t" anchorCtr="0">
            <a:normAutofit/>
          </a:bodyPr>
          <a:lstStyle>
            <a:lvl1pPr marL="457200" lvl="0" indent="-342900" algn="l" defTabSz="914400" rtl="0" eaLnBrk="1" latinLnBrk="0" hangingPunct="1">
              <a:lnSpc>
                <a:spcPct val="90000"/>
              </a:lnSpc>
              <a:spcBef>
                <a:spcPts val="1000"/>
              </a:spcBef>
              <a:spcAft>
                <a:spcPts val="0"/>
              </a:spcAft>
              <a:buClr>
                <a:schemeClr val="dk1"/>
              </a:buClr>
              <a:buSzPts val="1800"/>
              <a:buFont typeface="Arial" panose="020B0604020202020204" pitchFamily="34" charset="0"/>
              <a:buChar char="•"/>
              <a:defRPr sz="2400" b="0" i="0" kern="1200">
                <a:solidFill>
                  <a:srgbClr val="696A69"/>
                </a:solidFill>
                <a:latin typeface="Quattrocento Sans" panose="020B0502050000020003"/>
                <a:ea typeface="Quattrocento Sans" panose="020B0502050000020003"/>
                <a:cs typeface="Quattrocento Sans" panose="020B0502050000020003"/>
                <a:sym typeface="Quattrocento Sans" panose="020B0502050000020003"/>
              </a:defRPr>
            </a:lvl1pPr>
            <a:lvl2pPr marL="914400" lvl="1" indent="-342900" algn="l" defTabSz="914400" rtl="0" eaLnBrk="1" latinLnBrk="0" hangingPunct="1">
              <a:lnSpc>
                <a:spcPct val="90000"/>
              </a:lnSpc>
              <a:spcBef>
                <a:spcPts val="500"/>
              </a:spcBef>
              <a:spcAft>
                <a:spcPts val="0"/>
              </a:spcAft>
              <a:buClr>
                <a:schemeClr val="dk1"/>
              </a:buClr>
              <a:buSzPts val="1800"/>
              <a:buFont typeface="Arial" panose="020B0604020202020204" pitchFamily="34" charset="0"/>
              <a:buChar char="•"/>
              <a:defRPr sz="2400" kern="1200">
                <a:solidFill>
                  <a:schemeClr val="tx1"/>
                </a:solidFill>
                <a:latin typeface="+mn-lt"/>
                <a:ea typeface="+mn-ea"/>
                <a:cs typeface="+mn-cs"/>
              </a:defRPr>
            </a:lvl2pPr>
            <a:lvl3pPr marL="1371600" lvl="2" indent="-342900" algn="l" defTabSz="914400" rtl="0" eaLnBrk="1" latinLnBrk="0" hangingPunct="1">
              <a:lnSpc>
                <a:spcPct val="90000"/>
              </a:lnSpc>
              <a:spcBef>
                <a:spcPts val="500"/>
              </a:spcBef>
              <a:spcAft>
                <a:spcPts val="0"/>
              </a:spcAft>
              <a:buClr>
                <a:schemeClr val="dk1"/>
              </a:buClr>
              <a:buSzPts val="1800"/>
              <a:buFont typeface="Arial" panose="020B0604020202020204" pitchFamily="34" charset="0"/>
              <a:buChar char="•"/>
              <a:defRPr sz="2000" kern="1200">
                <a:solidFill>
                  <a:schemeClr val="tx1"/>
                </a:solidFill>
                <a:latin typeface="+mn-lt"/>
                <a:ea typeface="+mn-ea"/>
                <a:cs typeface="+mn-cs"/>
              </a:defRPr>
            </a:lvl3pPr>
            <a:lvl4pPr marL="1828800" lvl="3" indent="-342900" algn="l" defTabSz="914400" rtl="0" eaLnBrk="1" latinLnBrk="0" hangingPunct="1">
              <a:lnSpc>
                <a:spcPct val="90000"/>
              </a:lnSpc>
              <a:spcBef>
                <a:spcPts val="500"/>
              </a:spcBef>
              <a:spcAft>
                <a:spcPts val="0"/>
              </a:spcAft>
              <a:buClr>
                <a:schemeClr val="dk1"/>
              </a:buClr>
              <a:buSzPts val="1800"/>
              <a:buFont typeface="Arial" panose="020B0604020202020204" pitchFamily="34" charset="0"/>
              <a:buChar char="•"/>
              <a:defRPr sz="1800" kern="1200">
                <a:solidFill>
                  <a:schemeClr val="tx1"/>
                </a:solidFill>
                <a:latin typeface="+mn-lt"/>
                <a:ea typeface="+mn-ea"/>
                <a:cs typeface="+mn-cs"/>
              </a:defRPr>
            </a:lvl4pPr>
            <a:lvl5pPr marL="2286000" lvl="4" indent="-342900" algn="l" defTabSz="914400" rtl="0" eaLnBrk="1" latinLnBrk="0" hangingPunct="1">
              <a:lnSpc>
                <a:spcPct val="90000"/>
              </a:lnSpc>
              <a:spcBef>
                <a:spcPts val="500"/>
              </a:spcBef>
              <a:spcAft>
                <a:spcPts val="0"/>
              </a:spcAft>
              <a:buClr>
                <a:schemeClr val="dk1"/>
              </a:buClr>
              <a:buSzPts val="1800"/>
              <a:buFont typeface="Arial" panose="020B0604020202020204" pitchFamily="34" charset="0"/>
              <a:buChar char="•"/>
              <a:defRPr sz="1800" kern="1200">
                <a:solidFill>
                  <a:schemeClr val="tx1"/>
                </a:solidFill>
                <a:latin typeface="+mn-lt"/>
                <a:ea typeface="+mn-ea"/>
                <a:cs typeface="+mn-cs"/>
              </a:defRPr>
            </a:lvl5pPr>
            <a:lvl6pPr marL="2743200" lvl="5" indent="-342900" algn="l" defTabSz="914400" rtl="0" eaLnBrk="1" latinLnBrk="0" hangingPunct="1">
              <a:lnSpc>
                <a:spcPct val="90000"/>
              </a:lnSpc>
              <a:spcBef>
                <a:spcPts val="500"/>
              </a:spcBef>
              <a:spcAft>
                <a:spcPts val="0"/>
              </a:spcAft>
              <a:buClr>
                <a:schemeClr val="dk1"/>
              </a:buClr>
              <a:buSzPts val="1800"/>
              <a:buFont typeface="Arial" panose="020B0604020202020204" pitchFamily="34" charset="0"/>
              <a:buChar char="•"/>
              <a:defRPr sz="1800" kern="1200">
                <a:solidFill>
                  <a:schemeClr val="tx1"/>
                </a:solidFill>
                <a:latin typeface="+mn-lt"/>
                <a:ea typeface="+mn-ea"/>
                <a:cs typeface="+mn-cs"/>
              </a:defRPr>
            </a:lvl6pPr>
            <a:lvl7pPr marL="3200400" lvl="6" indent="-342900" algn="l" defTabSz="914400" rtl="0" eaLnBrk="1" latinLnBrk="0" hangingPunct="1">
              <a:lnSpc>
                <a:spcPct val="90000"/>
              </a:lnSpc>
              <a:spcBef>
                <a:spcPts val="500"/>
              </a:spcBef>
              <a:spcAft>
                <a:spcPts val="0"/>
              </a:spcAft>
              <a:buClr>
                <a:schemeClr val="dk1"/>
              </a:buClr>
              <a:buSzPts val="1800"/>
              <a:buFont typeface="Arial" panose="020B0604020202020204" pitchFamily="34" charset="0"/>
              <a:buChar char="•"/>
              <a:defRPr sz="1800" kern="1200">
                <a:solidFill>
                  <a:schemeClr val="tx1"/>
                </a:solidFill>
                <a:latin typeface="+mn-lt"/>
                <a:ea typeface="+mn-ea"/>
                <a:cs typeface="+mn-cs"/>
              </a:defRPr>
            </a:lvl7pPr>
            <a:lvl8pPr marL="3657600" lvl="7" indent="-342900" algn="l" defTabSz="914400" rtl="0" eaLnBrk="1" latinLnBrk="0" hangingPunct="1">
              <a:lnSpc>
                <a:spcPct val="90000"/>
              </a:lnSpc>
              <a:spcBef>
                <a:spcPts val="500"/>
              </a:spcBef>
              <a:spcAft>
                <a:spcPts val="0"/>
              </a:spcAft>
              <a:buClr>
                <a:schemeClr val="dk1"/>
              </a:buClr>
              <a:buSzPts val="1800"/>
              <a:buFont typeface="Arial" panose="020B0604020202020204" pitchFamily="34" charset="0"/>
              <a:buChar char="•"/>
              <a:defRPr sz="1800" kern="1200">
                <a:solidFill>
                  <a:schemeClr val="tx1"/>
                </a:solidFill>
                <a:latin typeface="+mn-lt"/>
                <a:ea typeface="+mn-ea"/>
                <a:cs typeface="+mn-cs"/>
              </a:defRPr>
            </a:lvl8pPr>
            <a:lvl9pPr marL="4114800" lvl="8" indent="-342900" algn="l" defTabSz="914400" rtl="0" eaLnBrk="1" latinLnBrk="0" hangingPunct="1">
              <a:lnSpc>
                <a:spcPct val="90000"/>
              </a:lnSpc>
              <a:spcBef>
                <a:spcPts val="500"/>
              </a:spcBef>
              <a:spcAft>
                <a:spcPts val="0"/>
              </a:spcAft>
              <a:buClr>
                <a:schemeClr val="dk1"/>
              </a:buClr>
              <a:buSzPts val="1800"/>
              <a:buFont typeface="Arial" panose="020B0604020202020204" pitchFamily="34" charset="0"/>
              <a:buChar char="•"/>
              <a:defRPr sz="1800" kern="1200">
                <a:solidFill>
                  <a:schemeClr val="tx1"/>
                </a:solidFill>
                <a:latin typeface="+mn-lt"/>
                <a:ea typeface="+mn-ea"/>
                <a:cs typeface="+mn-cs"/>
              </a:defRPr>
            </a:lvl9pPr>
          </a:lstStyle>
          <a:p>
            <a:pPr marL="114300" indent="0" algn="ctr">
              <a:buNone/>
            </a:pPr>
            <a:r>
              <a:rPr lang="id-ID" sz="3200" dirty="0">
                <a:solidFill>
                  <a:schemeClr val="tx1"/>
                </a:solidFill>
              </a:rPr>
              <a:t>Menjadi rumah sakit rujukan regional yang modern, terintegrasi, unggul dalam pelayanan jantung, berbasis digital, dan berorientasi pada keselamatan pasien melalui pengembangan Central Medical Unit (CMU) sebagai ikon layanan kesehatan Kabupaten Lampung Timur</a:t>
            </a:r>
          </a:p>
        </p:txBody>
      </p:sp>
    </p:spTree>
    <p:extLst>
      <p:ext uri="{BB962C8B-B14F-4D97-AF65-F5344CB8AC3E}">
        <p14:creationId xmlns:p14="http://schemas.microsoft.com/office/powerpoint/2010/main" val="407471722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8D6E193-7373-B892-AA86-8CA7A1E32EFD}"/>
            </a:ext>
          </a:extLst>
        </p:cNvPr>
        <p:cNvGrpSpPr/>
        <p:nvPr/>
      </p:nvGrpSpPr>
      <p:grpSpPr>
        <a:xfrm>
          <a:off x="0" y="0"/>
          <a:ext cx="0" cy="0"/>
          <a:chOff x="0" y="0"/>
          <a:chExt cx="0" cy="0"/>
        </a:xfrm>
      </p:grpSpPr>
      <p:sp>
        <p:nvSpPr>
          <p:cNvPr id="6" name="Title 3">
            <a:extLst>
              <a:ext uri="{FF2B5EF4-FFF2-40B4-BE49-F238E27FC236}">
                <a16:creationId xmlns:a16="http://schemas.microsoft.com/office/drawing/2014/main" id="{9157A31F-7A1D-7B80-1C35-7309EDB12D79}"/>
              </a:ext>
            </a:extLst>
          </p:cNvPr>
          <p:cNvSpPr>
            <a:spLocks noGrp="1"/>
          </p:cNvSpPr>
          <p:nvPr>
            <p:ph type="title"/>
          </p:nvPr>
        </p:nvSpPr>
        <p:spPr>
          <a:xfrm>
            <a:off x="1010349" y="75844"/>
            <a:ext cx="3866451" cy="776639"/>
          </a:xfrm>
        </p:spPr>
        <p:txBody>
          <a:bodyPr>
            <a:normAutofit/>
          </a:bodyPr>
          <a:lstStyle/>
          <a:p>
            <a:r>
              <a:rPr lang="id-ID" sz="4000" dirty="0">
                <a:latin typeface="+mn-lt"/>
              </a:rPr>
              <a:t>MISI</a:t>
            </a:r>
            <a:endParaRPr lang="en-US" sz="4000" dirty="0">
              <a:latin typeface="+mn-lt"/>
            </a:endParaRPr>
          </a:p>
        </p:txBody>
      </p:sp>
      <p:sp>
        <p:nvSpPr>
          <p:cNvPr id="3" name="Content Placeholder 2">
            <a:extLst>
              <a:ext uri="{FF2B5EF4-FFF2-40B4-BE49-F238E27FC236}">
                <a16:creationId xmlns:a16="http://schemas.microsoft.com/office/drawing/2014/main" id="{A824AD9C-0993-6B08-4880-F14157E04149}"/>
              </a:ext>
            </a:extLst>
          </p:cNvPr>
          <p:cNvSpPr txBox="1">
            <a:spLocks/>
          </p:cNvSpPr>
          <p:nvPr/>
        </p:nvSpPr>
        <p:spPr>
          <a:xfrm>
            <a:off x="457200" y="1178560"/>
            <a:ext cx="11572240" cy="4947603"/>
          </a:xfrm>
          <a:prstGeom prst="rect">
            <a:avLst/>
          </a:prstGeom>
          <a:noFill/>
          <a:ln>
            <a:noFill/>
          </a:ln>
        </p:spPr>
        <p:txBody>
          <a:bodyPr spcFirstLastPara="1" vert="horz" wrap="square" lIns="91425" tIns="45700" rIns="91425" bIns="45700" rtlCol="0" anchor="t" anchorCtr="0">
            <a:normAutofit fontScale="92500"/>
          </a:bodyPr>
          <a:lstStyle>
            <a:lvl1pPr marL="457200" lvl="0" indent="-342900" algn="l" defTabSz="914400" rtl="0" eaLnBrk="1" latinLnBrk="0" hangingPunct="1">
              <a:lnSpc>
                <a:spcPct val="90000"/>
              </a:lnSpc>
              <a:spcBef>
                <a:spcPts val="1000"/>
              </a:spcBef>
              <a:spcAft>
                <a:spcPts val="0"/>
              </a:spcAft>
              <a:buClr>
                <a:schemeClr val="dk1"/>
              </a:buClr>
              <a:buSzPts val="1800"/>
              <a:buFont typeface="Arial" panose="020B0604020202020204" pitchFamily="34" charset="0"/>
              <a:buChar char="•"/>
              <a:defRPr sz="2400" b="0" i="0" kern="1200">
                <a:solidFill>
                  <a:srgbClr val="696A69"/>
                </a:solidFill>
                <a:latin typeface="Quattrocento Sans" panose="020B0502050000020003"/>
                <a:ea typeface="Quattrocento Sans" panose="020B0502050000020003"/>
                <a:cs typeface="Quattrocento Sans" panose="020B0502050000020003"/>
                <a:sym typeface="Quattrocento Sans" panose="020B0502050000020003"/>
              </a:defRPr>
            </a:lvl1pPr>
            <a:lvl2pPr marL="914400" lvl="1" indent="-342900" algn="l" defTabSz="914400" rtl="0" eaLnBrk="1" latinLnBrk="0" hangingPunct="1">
              <a:lnSpc>
                <a:spcPct val="90000"/>
              </a:lnSpc>
              <a:spcBef>
                <a:spcPts val="500"/>
              </a:spcBef>
              <a:spcAft>
                <a:spcPts val="0"/>
              </a:spcAft>
              <a:buClr>
                <a:schemeClr val="dk1"/>
              </a:buClr>
              <a:buSzPts val="1800"/>
              <a:buFont typeface="Arial" panose="020B0604020202020204" pitchFamily="34" charset="0"/>
              <a:buChar char="•"/>
              <a:defRPr sz="2400" kern="1200">
                <a:solidFill>
                  <a:schemeClr val="tx1"/>
                </a:solidFill>
                <a:latin typeface="+mn-lt"/>
                <a:ea typeface="+mn-ea"/>
                <a:cs typeface="+mn-cs"/>
              </a:defRPr>
            </a:lvl2pPr>
            <a:lvl3pPr marL="1371600" lvl="2" indent="-342900" algn="l" defTabSz="914400" rtl="0" eaLnBrk="1" latinLnBrk="0" hangingPunct="1">
              <a:lnSpc>
                <a:spcPct val="90000"/>
              </a:lnSpc>
              <a:spcBef>
                <a:spcPts val="500"/>
              </a:spcBef>
              <a:spcAft>
                <a:spcPts val="0"/>
              </a:spcAft>
              <a:buClr>
                <a:schemeClr val="dk1"/>
              </a:buClr>
              <a:buSzPts val="1800"/>
              <a:buFont typeface="Arial" panose="020B0604020202020204" pitchFamily="34" charset="0"/>
              <a:buChar char="•"/>
              <a:defRPr sz="2000" kern="1200">
                <a:solidFill>
                  <a:schemeClr val="tx1"/>
                </a:solidFill>
                <a:latin typeface="+mn-lt"/>
                <a:ea typeface="+mn-ea"/>
                <a:cs typeface="+mn-cs"/>
              </a:defRPr>
            </a:lvl3pPr>
            <a:lvl4pPr marL="1828800" lvl="3" indent="-342900" algn="l" defTabSz="914400" rtl="0" eaLnBrk="1" latinLnBrk="0" hangingPunct="1">
              <a:lnSpc>
                <a:spcPct val="90000"/>
              </a:lnSpc>
              <a:spcBef>
                <a:spcPts val="500"/>
              </a:spcBef>
              <a:spcAft>
                <a:spcPts val="0"/>
              </a:spcAft>
              <a:buClr>
                <a:schemeClr val="dk1"/>
              </a:buClr>
              <a:buSzPts val="1800"/>
              <a:buFont typeface="Arial" panose="020B0604020202020204" pitchFamily="34" charset="0"/>
              <a:buChar char="•"/>
              <a:defRPr sz="1800" kern="1200">
                <a:solidFill>
                  <a:schemeClr val="tx1"/>
                </a:solidFill>
                <a:latin typeface="+mn-lt"/>
                <a:ea typeface="+mn-ea"/>
                <a:cs typeface="+mn-cs"/>
              </a:defRPr>
            </a:lvl4pPr>
            <a:lvl5pPr marL="2286000" lvl="4" indent="-342900" algn="l" defTabSz="914400" rtl="0" eaLnBrk="1" latinLnBrk="0" hangingPunct="1">
              <a:lnSpc>
                <a:spcPct val="90000"/>
              </a:lnSpc>
              <a:spcBef>
                <a:spcPts val="500"/>
              </a:spcBef>
              <a:spcAft>
                <a:spcPts val="0"/>
              </a:spcAft>
              <a:buClr>
                <a:schemeClr val="dk1"/>
              </a:buClr>
              <a:buSzPts val="1800"/>
              <a:buFont typeface="Arial" panose="020B0604020202020204" pitchFamily="34" charset="0"/>
              <a:buChar char="•"/>
              <a:defRPr sz="1800" kern="1200">
                <a:solidFill>
                  <a:schemeClr val="tx1"/>
                </a:solidFill>
                <a:latin typeface="+mn-lt"/>
                <a:ea typeface="+mn-ea"/>
                <a:cs typeface="+mn-cs"/>
              </a:defRPr>
            </a:lvl5pPr>
            <a:lvl6pPr marL="2743200" lvl="5" indent="-342900" algn="l" defTabSz="914400" rtl="0" eaLnBrk="1" latinLnBrk="0" hangingPunct="1">
              <a:lnSpc>
                <a:spcPct val="90000"/>
              </a:lnSpc>
              <a:spcBef>
                <a:spcPts val="500"/>
              </a:spcBef>
              <a:spcAft>
                <a:spcPts val="0"/>
              </a:spcAft>
              <a:buClr>
                <a:schemeClr val="dk1"/>
              </a:buClr>
              <a:buSzPts val="1800"/>
              <a:buFont typeface="Arial" panose="020B0604020202020204" pitchFamily="34" charset="0"/>
              <a:buChar char="•"/>
              <a:defRPr sz="1800" kern="1200">
                <a:solidFill>
                  <a:schemeClr val="tx1"/>
                </a:solidFill>
                <a:latin typeface="+mn-lt"/>
                <a:ea typeface="+mn-ea"/>
                <a:cs typeface="+mn-cs"/>
              </a:defRPr>
            </a:lvl6pPr>
            <a:lvl7pPr marL="3200400" lvl="6" indent="-342900" algn="l" defTabSz="914400" rtl="0" eaLnBrk="1" latinLnBrk="0" hangingPunct="1">
              <a:lnSpc>
                <a:spcPct val="90000"/>
              </a:lnSpc>
              <a:spcBef>
                <a:spcPts val="500"/>
              </a:spcBef>
              <a:spcAft>
                <a:spcPts val="0"/>
              </a:spcAft>
              <a:buClr>
                <a:schemeClr val="dk1"/>
              </a:buClr>
              <a:buSzPts val="1800"/>
              <a:buFont typeface="Arial" panose="020B0604020202020204" pitchFamily="34" charset="0"/>
              <a:buChar char="•"/>
              <a:defRPr sz="1800" kern="1200">
                <a:solidFill>
                  <a:schemeClr val="tx1"/>
                </a:solidFill>
                <a:latin typeface="+mn-lt"/>
                <a:ea typeface="+mn-ea"/>
                <a:cs typeface="+mn-cs"/>
              </a:defRPr>
            </a:lvl7pPr>
            <a:lvl8pPr marL="3657600" lvl="7" indent="-342900" algn="l" defTabSz="914400" rtl="0" eaLnBrk="1" latinLnBrk="0" hangingPunct="1">
              <a:lnSpc>
                <a:spcPct val="90000"/>
              </a:lnSpc>
              <a:spcBef>
                <a:spcPts val="500"/>
              </a:spcBef>
              <a:spcAft>
                <a:spcPts val="0"/>
              </a:spcAft>
              <a:buClr>
                <a:schemeClr val="dk1"/>
              </a:buClr>
              <a:buSzPts val="1800"/>
              <a:buFont typeface="Arial" panose="020B0604020202020204" pitchFamily="34" charset="0"/>
              <a:buChar char="•"/>
              <a:defRPr sz="1800" kern="1200">
                <a:solidFill>
                  <a:schemeClr val="tx1"/>
                </a:solidFill>
                <a:latin typeface="+mn-lt"/>
                <a:ea typeface="+mn-ea"/>
                <a:cs typeface="+mn-cs"/>
              </a:defRPr>
            </a:lvl8pPr>
            <a:lvl9pPr marL="4114800" lvl="8" indent="-342900" algn="l" defTabSz="914400" rtl="0" eaLnBrk="1" latinLnBrk="0" hangingPunct="1">
              <a:lnSpc>
                <a:spcPct val="90000"/>
              </a:lnSpc>
              <a:spcBef>
                <a:spcPts val="500"/>
              </a:spcBef>
              <a:spcAft>
                <a:spcPts val="0"/>
              </a:spcAft>
              <a:buClr>
                <a:schemeClr val="dk1"/>
              </a:buClr>
              <a:buSzPts val="1800"/>
              <a:buFont typeface="Arial" panose="020B0604020202020204" pitchFamily="34" charset="0"/>
              <a:buChar char="•"/>
              <a:defRPr sz="1800" kern="1200">
                <a:solidFill>
                  <a:schemeClr val="tx1"/>
                </a:solidFill>
                <a:latin typeface="+mn-lt"/>
                <a:ea typeface="+mn-ea"/>
                <a:cs typeface="+mn-cs"/>
              </a:defRPr>
            </a:lvl9pPr>
          </a:lstStyle>
          <a:p>
            <a:pPr lvl="0"/>
            <a:r>
              <a:rPr lang="id-ID" dirty="0">
                <a:solidFill>
                  <a:schemeClr val="tx1"/>
                </a:solidFill>
              </a:rPr>
              <a:t>Menyelenggarakan pelayanan kesehatan yang cepat, tepat, aman, dan berorientasi pada mutu serta keselamatan pasien. </a:t>
            </a:r>
          </a:p>
          <a:p>
            <a:pPr lvl="0"/>
            <a:r>
              <a:rPr lang="id-ID" dirty="0">
                <a:solidFill>
                  <a:schemeClr val="tx1"/>
                </a:solidFill>
              </a:rPr>
              <a:t>Mengembangkan layanan unggulan jantung terpadu mulai dari emergency cardiac care, diagnostik, ICU, hingga rehabilitasi medik. </a:t>
            </a:r>
          </a:p>
          <a:p>
            <a:pPr lvl="0"/>
            <a:r>
              <a:rPr lang="id-ID" dirty="0">
                <a:solidFill>
                  <a:schemeClr val="tx1"/>
                </a:solidFill>
              </a:rPr>
              <a:t>Membangun dan mengoptimalkan </a:t>
            </a:r>
            <a:r>
              <a:rPr lang="id-ID" b="1" dirty="0">
                <a:solidFill>
                  <a:schemeClr val="tx1"/>
                </a:solidFill>
              </a:rPr>
              <a:t>Central Medical Unit (CMU)</a:t>
            </a:r>
            <a:r>
              <a:rPr lang="id-ID" dirty="0">
                <a:solidFill>
                  <a:schemeClr val="tx1"/>
                </a:solidFill>
              </a:rPr>
              <a:t> sebagai pusat layanan terintegrasi one stop service modern. </a:t>
            </a:r>
          </a:p>
          <a:p>
            <a:pPr lvl="0"/>
            <a:r>
              <a:rPr lang="id-ID" dirty="0">
                <a:solidFill>
                  <a:schemeClr val="tx1"/>
                </a:solidFill>
              </a:rPr>
              <a:t>Mengembangkan sistem digitalisasi rumah sakit melalui penguatan SIMRS, rekam medis elektronik, integrasi layanan, dan manajemen data. </a:t>
            </a:r>
          </a:p>
          <a:p>
            <a:pPr lvl="0"/>
            <a:r>
              <a:rPr lang="id-ID" dirty="0">
                <a:solidFill>
                  <a:schemeClr val="tx1"/>
                </a:solidFill>
              </a:rPr>
              <a:t>Meningkatkan kompetensi SDM kesehatan yang profesional, adaptif, dan berbudaya pelayanan prima. </a:t>
            </a:r>
          </a:p>
          <a:p>
            <a:pPr lvl="0"/>
            <a:r>
              <a:rPr lang="id-ID" dirty="0">
                <a:solidFill>
                  <a:schemeClr val="tx1"/>
                </a:solidFill>
              </a:rPr>
              <a:t>Memperkuat tata kelola BLUD yang sehat, efisien, transparan, dan berorientasi kinerja. </a:t>
            </a:r>
          </a:p>
          <a:p>
            <a:pPr lvl="0"/>
            <a:r>
              <a:rPr lang="id-ID" dirty="0">
                <a:solidFill>
                  <a:schemeClr val="tx1"/>
                </a:solidFill>
              </a:rPr>
              <a:t>Memperluas jejaring rujukan dan kolaborasi dengan pemerintah, BPJS, rumah sakit jejaring, institusi pendidikan, dan mitra strategis lainnya.</a:t>
            </a:r>
          </a:p>
        </p:txBody>
      </p:sp>
    </p:spTree>
    <p:extLst>
      <p:ext uri="{BB962C8B-B14F-4D97-AF65-F5344CB8AC3E}">
        <p14:creationId xmlns:p14="http://schemas.microsoft.com/office/powerpoint/2010/main" val="79589672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4CF526B-2ADB-4B26-0B2F-748329F79B1A}"/>
            </a:ext>
          </a:extLst>
        </p:cNvPr>
        <p:cNvGrpSpPr/>
        <p:nvPr/>
      </p:nvGrpSpPr>
      <p:grpSpPr>
        <a:xfrm>
          <a:off x="0" y="0"/>
          <a:ext cx="0" cy="0"/>
          <a:chOff x="0" y="0"/>
          <a:chExt cx="0" cy="0"/>
        </a:xfrm>
      </p:grpSpPr>
      <p:sp>
        <p:nvSpPr>
          <p:cNvPr id="6" name="Title 3">
            <a:extLst>
              <a:ext uri="{FF2B5EF4-FFF2-40B4-BE49-F238E27FC236}">
                <a16:creationId xmlns:a16="http://schemas.microsoft.com/office/drawing/2014/main" id="{871EE76B-7C3F-01A2-B8D5-D2EE113BC89B}"/>
              </a:ext>
            </a:extLst>
          </p:cNvPr>
          <p:cNvSpPr>
            <a:spLocks noGrp="1"/>
          </p:cNvSpPr>
          <p:nvPr>
            <p:ph type="title"/>
          </p:nvPr>
        </p:nvSpPr>
        <p:spPr>
          <a:xfrm>
            <a:off x="1010348" y="75844"/>
            <a:ext cx="6000052" cy="776639"/>
          </a:xfrm>
        </p:spPr>
        <p:txBody>
          <a:bodyPr>
            <a:normAutofit/>
          </a:bodyPr>
          <a:lstStyle/>
          <a:p>
            <a:r>
              <a:rPr lang="id-ID" sz="2000" dirty="0"/>
              <a:t>NILAI ORGANISASI</a:t>
            </a:r>
          </a:p>
        </p:txBody>
      </p:sp>
      <p:sp>
        <p:nvSpPr>
          <p:cNvPr id="3" name="Content Placeholder 2">
            <a:extLst>
              <a:ext uri="{FF2B5EF4-FFF2-40B4-BE49-F238E27FC236}">
                <a16:creationId xmlns:a16="http://schemas.microsoft.com/office/drawing/2014/main" id="{7412F7D1-B484-C0CF-FC89-92B7CDD47554}"/>
              </a:ext>
            </a:extLst>
          </p:cNvPr>
          <p:cNvSpPr txBox="1">
            <a:spLocks/>
          </p:cNvSpPr>
          <p:nvPr/>
        </p:nvSpPr>
        <p:spPr>
          <a:xfrm>
            <a:off x="457200" y="1600200"/>
            <a:ext cx="8229600" cy="4525963"/>
          </a:xfrm>
          <a:prstGeom prst="rect">
            <a:avLst/>
          </a:prstGeom>
          <a:noFill/>
          <a:ln>
            <a:noFill/>
          </a:ln>
        </p:spPr>
        <p:txBody>
          <a:bodyPr spcFirstLastPara="1" vert="horz" wrap="square" lIns="91425" tIns="45700" rIns="91425" bIns="45700" rtlCol="0" anchor="t" anchorCtr="0">
            <a:normAutofit lnSpcReduction="10000"/>
          </a:bodyPr>
          <a:lstStyle>
            <a:lvl1pPr marL="457200" lvl="0" indent="-342900" algn="l" defTabSz="914400" rtl="0" eaLnBrk="1" latinLnBrk="0" hangingPunct="1">
              <a:lnSpc>
                <a:spcPct val="90000"/>
              </a:lnSpc>
              <a:spcBef>
                <a:spcPts val="1000"/>
              </a:spcBef>
              <a:spcAft>
                <a:spcPts val="0"/>
              </a:spcAft>
              <a:buClr>
                <a:schemeClr val="dk1"/>
              </a:buClr>
              <a:buSzPts val="1800"/>
              <a:buFont typeface="Arial" panose="020B0604020202020204" pitchFamily="34" charset="0"/>
              <a:buChar char="•"/>
              <a:defRPr sz="2400" b="0" i="0" kern="1200">
                <a:solidFill>
                  <a:srgbClr val="696A69"/>
                </a:solidFill>
                <a:latin typeface="Quattrocento Sans" panose="020B0502050000020003"/>
                <a:ea typeface="Quattrocento Sans" panose="020B0502050000020003"/>
                <a:cs typeface="Quattrocento Sans" panose="020B0502050000020003"/>
                <a:sym typeface="Quattrocento Sans" panose="020B0502050000020003"/>
              </a:defRPr>
            </a:lvl1pPr>
            <a:lvl2pPr marL="914400" lvl="1" indent="-342900" algn="l" defTabSz="914400" rtl="0" eaLnBrk="1" latinLnBrk="0" hangingPunct="1">
              <a:lnSpc>
                <a:spcPct val="90000"/>
              </a:lnSpc>
              <a:spcBef>
                <a:spcPts val="500"/>
              </a:spcBef>
              <a:spcAft>
                <a:spcPts val="0"/>
              </a:spcAft>
              <a:buClr>
                <a:schemeClr val="dk1"/>
              </a:buClr>
              <a:buSzPts val="1800"/>
              <a:buFont typeface="Arial" panose="020B0604020202020204" pitchFamily="34" charset="0"/>
              <a:buChar char="•"/>
              <a:defRPr sz="2400" kern="1200">
                <a:solidFill>
                  <a:schemeClr val="tx1"/>
                </a:solidFill>
                <a:latin typeface="+mn-lt"/>
                <a:ea typeface="+mn-ea"/>
                <a:cs typeface="+mn-cs"/>
              </a:defRPr>
            </a:lvl2pPr>
            <a:lvl3pPr marL="1371600" lvl="2" indent="-342900" algn="l" defTabSz="914400" rtl="0" eaLnBrk="1" latinLnBrk="0" hangingPunct="1">
              <a:lnSpc>
                <a:spcPct val="90000"/>
              </a:lnSpc>
              <a:spcBef>
                <a:spcPts val="500"/>
              </a:spcBef>
              <a:spcAft>
                <a:spcPts val="0"/>
              </a:spcAft>
              <a:buClr>
                <a:schemeClr val="dk1"/>
              </a:buClr>
              <a:buSzPts val="1800"/>
              <a:buFont typeface="Arial" panose="020B0604020202020204" pitchFamily="34" charset="0"/>
              <a:buChar char="•"/>
              <a:defRPr sz="2000" kern="1200">
                <a:solidFill>
                  <a:schemeClr val="tx1"/>
                </a:solidFill>
                <a:latin typeface="+mn-lt"/>
                <a:ea typeface="+mn-ea"/>
                <a:cs typeface="+mn-cs"/>
              </a:defRPr>
            </a:lvl3pPr>
            <a:lvl4pPr marL="1828800" lvl="3" indent="-342900" algn="l" defTabSz="914400" rtl="0" eaLnBrk="1" latinLnBrk="0" hangingPunct="1">
              <a:lnSpc>
                <a:spcPct val="90000"/>
              </a:lnSpc>
              <a:spcBef>
                <a:spcPts val="500"/>
              </a:spcBef>
              <a:spcAft>
                <a:spcPts val="0"/>
              </a:spcAft>
              <a:buClr>
                <a:schemeClr val="dk1"/>
              </a:buClr>
              <a:buSzPts val="1800"/>
              <a:buFont typeface="Arial" panose="020B0604020202020204" pitchFamily="34" charset="0"/>
              <a:buChar char="•"/>
              <a:defRPr sz="1800" kern="1200">
                <a:solidFill>
                  <a:schemeClr val="tx1"/>
                </a:solidFill>
                <a:latin typeface="+mn-lt"/>
                <a:ea typeface="+mn-ea"/>
                <a:cs typeface="+mn-cs"/>
              </a:defRPr>
            </a:lvl4pPr>
            <a:lvl5pPr marL="2286000" lvl="4" indent="-342900" algn="l" defTabSz="914400" rtl="0" eaLnBrk="1" latinLnBrk="0" hangingPunct="1">
              <a:lnSpc>
                <a:spcPct val="90000"/>
              </a:lnSpc>
              <a:spcBef>
                <a:spcPts val="500"/>
              </a:spcBef>
              <a:spcAft>
                <a:spcPts val="0"/>
              </a:spcAft>
              <a:buClr>
                <a:schemeClr val="dk1"/>
              </a:buClr>
              <a:buSzPts val="1800"/>
              <a:buFont typeface="Arial" panose="020B0604020202020204" pitchFamily="34" charset="0"/>
              <a:buChar char="•"/>
              <a:defRPr sz="1800" kern="1200">
                <a:solidFill>
                  <a:schemeClr val="tx1"/>
                </a:solidFill>
                <a:latin typeface="+mn-lt"/>
                <a:ea typeface="+mn-ea"/>
                <a:cs typeface="+mn-cs"/>
              </a:defRPr>
            </a:lvl5pPr>
            <a:lvl6pPr marL="2743200" lvl="5" indent="-342900" algn="l" defTabSz="914400" rtl="0" eaLnBrk="1" latinLnBrk="0" hangingPunct="1">
              <a:lnSpc>
                <a:spcPct val="90000"/>
              </a:lnSpc>
              <a:spcBef>
                <a:spcPts val="500"/>
              </a:spcBef>
              <a:spcAft>
                <a:spcPts val="0"/>
              </a:spcAft>
              <a:buClr>
                <a:schemeClr val="dk1"/>
              </a:buClr>
              <a:buSzPts val="1800"/>
              <a:buFont typeface="Arial" panose="020B0604020202020204" pitchFamily="34" charset="0"/>
              <a:buChar char="•"/>
              <a:defRPr sz="1800" kern="1200">
                <a:solidFill>
                  <a:schemeClr val="tx1"/>
                </a:solidFill>
                <a:latin typeface="+mn-lt"/>
                <a:ea typeface="+mn-ea"/>
                <a:cs typeface="+mn-cs"/>
              </a:defRPr>
            </a:lvl6pPr>
            <a:lvl7pPr marL="3200400" lvl="6" indent="-342900" algn="l" defTabSz="914400" rtl="0" eaLnBrk="1" latinLnBrk="0" hangingPunct="1">
              <a:lnSpc>
                <a:spcPct val="90000"/>
              </a:lnSpc>
              <a:spcBef>
                <a:spcPts val="500"/>
              </a:spcBef>
              <a:spcAft>
                <a:spcPts val="0"/>
              </a:spcAft>
              <a:buClr>
                <a:schemeClr val="dk1"/>
              </a:buClr>
              <a:buSzPts val="1800"/>
              <a:buFont typeface="Arial" panose="020B0604020202020204" pitchFamily="34" charset="0"/>
              <a:buChar char="•"/>
              <a:defRPr sz="1800" kern="1200">
                <a:solidFill>
                  <a:schemeClr val="tx1"/>
                </a:solidFill>
                <a:latin typeface="+mn-lt"/>
                <a:ea typeface="+mn-ea"/>
                <a:cs typeface="+mn-cs"/>
              </a:defRPr>
            </a:lvl7pPr>
            <a:lvl8pPr marL="3657600" lvl="7" indent="-342900" algn="l" defTabSz="914400" rtl="0" eaLnBrk="1" latinLnBrk="0" hangingPunct="1">
              <a:lnSpc>
                <a:spcPct val="90000"/>
              </a:lnSpc>
              <a:spcBef>
                <a:spcPts val="500"/>
              </a:spcBef>
              <a:spcAft>
                <a:spcPts val="0"/>
              </a:spcAft>
              <a:buClr>
                <a:schemeClr val="dk1"/>
              </a:buClr>
              <a:buSzPts val="1800"/>
              <a:buFont typeface="Arial" panose="020B0604020202020204" pitchFamily="34" charset="0"/>
              <a:buChar char="•"/>
              <a:defRPr sz="1800" kern="1200">
                <a:solidFill>
                  <a:schemeClr val="tx1"/>
                </a:solidFill>
                <a:latin typeface="+mn-lt"/>
                <a:ea typeface="+mn-ea"/>
                <a:cs typeface="+mn-cs"/>
              </a:defRPr>
            </a:lvl8pPr>
            <a:lvl9pPr marL="4114800" lvl="8" indent="-342900" algn="l" defTabSz="914400" rtl="0" eaLnBrk="1" latinLnBrk="0" hangingPunct="1">
              <a:lnSpc>
                <a:spcPct val="90000"/>
              </a:lnSpc>
              <a:spcBef>
                <a:spcPts val="500"/>
              </a:spcBef>
              <a:spcAft>
                <a:spcPts val="0"/>
              </a:spcAft>
              <a:buClr>
                <a:schemeClr val="dk1"/>
              </a:buClr>
              <a:buSzPts val="1800"/>
              <a:buFont typeface="Arial" panose="020B0604020202020204" pitchFamily="34" charset="0"/>
              <a:buChar char="•"/>
              <a:defRPr sz="1800" kern="1200">
                <a:solidFill>
                  <a:schemeClr val="tx1"/>
                </a:solidFill>
                <a:latin typeface="+mn-lt"/>
                <a:ea typeface="+mn-ea"/>
                <a:cs typeface="+mn-cs"/>
              </a:defRPr>
            </a:lvl9pPr>
          </a:lstStyle>
          <a:p>
            <a:pPr marL="114300" indent="0">
              <a:buNone/>
            </a:pPr>
            <a:r>
              <a:rPr lang="id-ID" b="1" dirty="0">
                <a:solidFill>
                  <a:schemeClr val="tx1"/>
                </a:solidFill>
              </a:rPr>
              <a:t>C M U – CARE</a:t>
            </a:r>
            <a:endParaRPr lang="id-ID" dirty="0">
              <a:solidFill>
                <a:schemeClr val="tx1"/>
              </a:solidFill>
            </a:endParaRPr>
          </a:p>
          <a:p>
            <a:r>
              <a:rPr lang="id-ID" b="1" dirty="0">
                <a:solidFill>
                  <a:schemeClr val="tx1"/>
                </a:solidFill>
              </a:rPr>
              <a:t>C</a:t>
            </a:r>
            <a:r>
              <a:rPr lang="id-ID" dirty="0">
                <a:solidFill>
                  <a:schemeClr val="tx1"/>
                </a:solidFill>
              </a:rPr>
              <a:t>ollaborative → bekerja terintegrasi lintas profesi </a:t>
            </a:r>
          </a:p>
          <a:p>
            <a:r>
              <a:rPr lang="id-ID" b="1" dirty="0">
                <a:solidFill>
                  <a:schemeClr val="tx1"/>
                </a:solidFill>
              </a:rPr>
              <a:t>M</a:t>
            </a:r>
            <a:r>
              <a:rPr lang="id-ID" dirty="0">
                <a:solidFill>
                  <a:schemeClr val="tx1"/>
                </a:solidFill>
              </a:rPr>
              <a:t>odern → adaptif terhadap teknologi dan inovasi </a:t>
            </a:r>
          </a:p>
          <a:p>
            <a:r>
              <a:rPr lang="id-ID" b="1" dirty="0">
                <a:solidFill>
                  <a:schemeClr val="tx1"/>
                </a:solidFill>
              </a:rPr>
              <a:t>U</a:t>
            </a:r>
            <a:r>
              <a:rPr lang="id-ID" dirty="0">
                <a:solidFill>
                  <a:schemeClr val="tx1"/>
                </a:solidFill>
              </a:rPr>
              <a:t>nggul → berorientasi mutu dan kompetensi tinggi </a:t>
            </a:r>
          </a:p>
          <a:p>
            <a:pPr marL="114300" indent="0">
              <a:buNone/>
            </a:pPr>
            <a:endParaRPr lang="id-ID" dirty="0">
              <a:solidFill>
                <a:schemeClr val="tx1"/>
              </a:solidFill>
            </a:endParaRPr>
          </a:p>
          <a:p>
            <a:pPr marL="114300" indent="0">
              <a:buNone/>
            </a:pPr>
            <a:endParaRPr lang="id-ID" dirty="0">
              <a:solidFill>
                <a:schemeClr val="tx1"/>
              </a:solidFill>
            </a:endParaRPr>
          </a:p>
          <a:p>
            <a:r>
              <a:rPr lang="id-ID" b="1" dirty="0">
                <a:solidFill>
                  <a:schemeClr val="tx1"/>
                </a:solidFill>
              </a:rPr>
              <a:t>C</a:t>
            </a:r>
            <a:r>
              <a:rPr lang="id-ID" dirty="0">
                <a:solidFill>
                  <a:schemeClr val="tx1"/>
                </a:solidFill>
              </a:rPr>
              <a:t>epat </a:t>
            </a:r>
          </a:p>
          <a:p>
            <a:r>
              <a:rPr lang="id-ID" b="1" dirty="0">
                <a:solidFill>
                  <a:schemeClr val="tx1"/>
                </a:solidFill>
              </a:rPr>
              <a:t>A</a:t>
            </a:r>
            <a:r>
              <a:rPr lang="id-ID" dirty="0">
                <a:solidFill>
                  <a:schemeClr val="tx1"/>
                </a:solidFill>
              </a:rPr>
              <a:t>kurat </a:t>
            </a:r>
          </a:p>
          <a:p>
            <a:r>
              <a:rPr lang="id-ID" b="1" dirty="0">
                <a:solidFill>
                  <a:schemeClr val="tx1"/>
                </a:solidFill>
              </a:rPr>
              <a:t>R</a:t>
            </a:r>
            <a:r>
              <a:rPr lang="id-ID" dirty="0">
                <a:solidFill>
                  <a:schemeClr val="tx1"/>
                </a:solidFill>
              </a:rPr>
              <a:t>amah </a:t>
            </a:r>
          </a:p>
          <a:p>
            <a:r>
              <a:rPr lang="id-ID" b="1" dirty="0">
                <a:solidFill>
                  <a:schemeClr val="tx1"/>
                </a:solidFill>
              </a:rPr>
              <a:t>E</a:t>
            </a:r>
            <a:r>
              <a:rPr lang="id-ID" dirty="0">
                <a:solidFill>
                  <a:schemeClr val="tx1"/>
                </a:solidFill>
              </a:rPr>
              <a:t>mpati</a:t>
            </a:r>
          </a:p>
        </p:txBody>
      </p:sp>
    </p:spTree>
    <p:extLst>
      <p:ext uri="{BB962C8B-B14F-4D97-AF65-F5344CB8AC3E}">
        <p14:creationId xmlns:p14="http://schemas.microsoft.com/office/powerpoint/2010/main" val="419585902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DD0E452-DA7D-28B9-1E2A-A3095FB308F6}"/>
            </a:ext>
          </a:extLst>
        </p:cNvPr>
        <p:cNvGrpSpPr/>
        <p:nvPr/>
      </p:nvGrpSpPr>
      <p:grpSpPr>
        <a:xfrm>
          <a:off x="0" y="0"/>
          <a:ext cx="0" cy="0"/>
          <a:chOff x="0" y="0"/>
          <a:chExt cx="0" cy="0"/>
        </a:xfrm>
      </p:grpSpPr>
      <p:sp>
        <p:nvSpPr>
          <p:cNvPr id="6" name="Title 3">
            <a:extLst>
              <a:ext uri="{FF2B5EF4-FFF2-40B4-BE49-F238E27FC236}">
                <a16:creationId xmlns:a16="http://schemas.microsoft.com/office/drawing/2014/main" id="{452689AC-B067-C0F5-CCD2-0895E557C739}"/>
              </a:ext>
            </a:extLst>
          </p:cNvPr>
          <p:cNvSpPr>
            <a:spLocks noGrp="1"/>
          </p:cNvSpPr>
          <p:nvPr>
            <p:ph type="title"/>
          </p:nvPr>
        </p:nvSpPr>
        <p:spPr>
          <a:xfrm>
            <a:off x="1010349" y="75845"/>
            <a:ext cx="4343972" cy="472796"/>
          </a:xfrm>
        </p:spPr>
        <p:txBody>
          <a:bodyPr>
            <a:normAutofit/>
          </a:bodyPr>
          <a:lstStyle/>
          <a:p>
            <a:r>
              <a:rPr lang="id-ID" sz="2000" dirty="0"/>
              <a:t>ANALISIS SWOT</a:t>
            </a:r>
            <a:endParaRPr lang="en-US" sz="2000" dirty="0">
              <a:latin typeface="+mn-lt"/>
            </a:endParaRPr>
          </a:p>
        </p:txBody>
      </p:sp>
      <p:sp>
        <p:nvSpPr>
          <p:cNvPr id="3" name="Content Placeholder 2">
            <a:extLst>
              <a:ext uri="{FF2B5EF4-FFF2-40B4-BE49-F238E27FC236}">
                <a16:creationId xmlns:a16="http://schemas.microsoft.com/office/drawing/2014/main" id="{5D3A73E9-4726-CA3C-B0D8-CEF42A1CA123}"/>
              </a:ext>
            </a:extLst>
          </p:cNvPr>
          <p:cNvSpPr txBox="1">
            <a:spLocks/>
          </p:cNvSpPr>
          <p:nvPr/>
        </p:nvSpPr>
        <p:spPr>
          <a:xfrm>
            <a:off x="467359" y="1166018"/>
            <a:ext cx="4886961" cy="5123022"/>
          </a:xfrm>
          <a:prstGeom prst="rect">
            <a:avLst/>
          </a:prstGeom>
          <a:noFill/>
          <a:ln>
            <a:noFill/>
          </a:ln>
        </p:spPr>
        <p:txBody>
          <a:bodyPr spcFirstLastPara="1" vert="horz" wrap="square" lIns="91425" tIns="45700" rIns="91425" bIns="45700" rtlCol="0" anchor="t" anchorCtr="0">
            <a:normAutofit fontScale="70000" lnSpcReduction="20000"/>
          </a:bodyPr>
          <a:lstStyle>
            <a:lvl1pPr marL="457200" lvl="0" indent="-342900" algn="l" defTabSz="914400" rtl="0" eaLnBrk="1" latinLnBrk="0" hangingPunct="1">
              <a:lnSpc>
                <a:spcPct val="90000"/>
              </a:lnSpc>
              <a:spcBef>
                <a:spcPts val="1000"/>
              </a:spcBef>
              <a:spcAft>
                <a:spcPts val="0"/>
              </a:spcAft>
              <a:buClr>
                <a:schemeClr val="dk1"/>
              </a:buClr>
              <a:buSzPts val="1800"/>
              <a:buFont typeface="Arial" panose="020B0604020202020204" pitchFamily="34" charset="0"/>
              <a:buChar char="•"/>
              <a:defRPr sz="2400" b="0" i="0" kern="1200">
                <a:solidFill>
                  <a:srgbClr val="696A69"/>
                </a:solidFill>
                <a:latin typeface="Quattrocento Sans" panose="020B0502050000020003"/>
                <a:ea typeface="Quattrocento Sans" panose="020B0502050000020003"/>
                <a:cs typeface="Quattrocento Sans" panose="020B0502050000020003"/>
                <a:sym typeface="Quattrocento Sans" panose="020B0502050000020003"/>
              </a:defRPr>
            </a:lvl1pPr>
            <a:lvl2pPr marL="914400" lvl="1" indent="-342900" algn="l" defTabSz="914400" rtl="0" eaLnBrk="1" latinLnBrk="0" hangingPunct="1">
              <a:lnSpc>
                <a:spcPct val="90000"/>
              </a:lnSpc>
              <a:spcBef>
                <a:spcPts val="500"/>
              </a:spcBef>
              <a:spcAft>
                <a:spcPts val="0"/>
              </a:spcAft>
              <a:buClr>
                <a:schemeClr val="dk1"/>
              </a:buClr>
              <a:buSzPts val="1800"/>
              <a:buFont typeface="Arial" panose="020B0604020202020204" pitchFamily="34" charset="0"/>
              <a:buChar char="•"/>
              <a:defRPr sz="2400" kern="1200">
                <a:solidFill>
                  <a:schemeClr val="tx1"/>
                </a:solidFill>
                <a:latin typeface="+mn-lt"/>
                <a:ea typeface="+mn-ea"/>
                <a:cs typeface="+mn-cs"/>
              </a:defRPr>
            </a:lvl2pPr>
            <a:lvl3pPr marL="1371600" lvl="2" indent="-342900" algn="l" defTabSz="914400" rtl="0" eaLnBrk="1" latinLnBrk="0" hangingPunct="1">
              <a:lnSpc>
                <a:spcPct val="90000"/>
              </a:lnSpc>
              <a:spcBef>
                <a:spcPts val="500"/>
              </a:spcBef>
              <a:spcAft>
                <a:spcPts val="0"/>
              </a:spcAft>
              <a:buClr>
                <a:schemeClr val="dk1"/>
              </a:buClr>
              <a:buSzPts val="1800"/>
              <a:buFont typeface="Arial" panose="020B0604020202020204" pitchFamily="34" charset="0"/>
              <a:buChar char="•"/>
              <a:defRPr sz="2000" kern="1200">
                <a:solidFill>
                  <a:schemeClr val="tx1"/>
                </a:solidFill>
                <a:latin typeface="+mn-lt"/>
                <a:ea typeface="+mn-ea"/>
                <a:cs typeface="+mn-cs"/>
              </a:defRPr>
            </a:lvl3pPr>
            <a:lvl4pPr marL="1828800" lvl="3" indent="-342900" algn="l" defTabSz="914400" rtl="0" eaLnBrk="1" latinLnBrk="0" hangingPunct="1">
              <a:lnSpc>
                <a:spcPct val="90000"/>
              </a:lnSpc>
              <a:spcBef>
                <a:spcPts val="500"/>
              </a:spcBef>
              <a:spcAft>
                <a:spcPts val="0"/>
              </a:spcAft>
              <a:buClr>
                <a:schemeClr val="dk1"/>
              </a:buClr>
              <a:buSzPts val="1800"/>
              <a:buFont typeface="Arial" panose="020B0604020202020204" pitchFamily="34" charset="0"/>
              <a:buChar char="•"/>
              <a:defRPr sz="1800" kern="1200">
                <a:solidFill>
                  <a:schemeClr val="tx1"/>
                </a:solidFill>
                <a:latin typeface="+mn-lt"/>
                <a:ea typeface="+mn-ea"/>
                <a:cs typeface="+mn-cs"/>
              </a:defRPr>
            </a:lvl4pPr>
            <a:lvl5pPr marL="2286000" lvl="4" indent="-342900" algn="l" defTabSz="914400" rtl="0" eaLnBrk="1" latinLnBrk="0" hangingPunct="1">
              <a:lnSpc>
                <a:spcPct val="90000"/>
              </a:lnSpc>
              <a:spcBef>
                <a:spcPts val="500"/>
              </a:spcBef>
              <a:spcAft>
                <a:spcPts val="0"/>
              </a:spcAft>
              <a:buClr>
                <a:schemeClr val="dk1"/>
              </a:buClr>
              <a:buSzPts val="1800"/>
              <a:buFont typeface="Arial" panose="020B0604020202020204" pitchFamily="34" charset="0"/>
              <a:buChar char="•"/>
              <a:defRPr sz="1800" kern="1200">
                <a:solidFill>
                  <a:schemeClr val="tx1"/>
                </a:solidFill>
                <a:latin typeface="+mn-lt"/>
                <a:ea typeface="+mn-ea"/>
                <a:cs typeface="+mn-cs"/>
              </a:defRPr>
            </a:lvl5pPr>
            <a:lvl6pPr marL="2743200" lvl="5" indent="-342900" algn="l" defTabSz="914400" rtl="0" eaLnBrk="1" latinLnBrk="0" hangingPunct="1">
              <a:lnSpc>
                <a:spcPct val="90000"/>
              </a:lnSpc>
              <a:spcBef>
                <a:spcPts val="500"/>
              </a:spcBef>
              <a:spcAft>
                <a:spcPts val="0"/>
              </a:spcAft>
              <a:buClr>
                <a:schemeClr val="dk1"/>
              </a:buClr>
              <a:buSzPts val="1800"/>
              <a:buFont typeface="Arial" panose="020B0604020202020204" pitchFamily="34" charset="0"/>
              <a:buChar char="•"/>
              <a:defRPr sz="1800" kern="1200">
                <a:solidFill>
                  <a:schemeClr val="tx1"/>
                </a:solidFill>
                <a:latin typeface="+mn-lt"/>
                <a:ea typeface="+mn-ea"/>
                <a:cs typeface="+mn-cs"/>
              </a:defRPr>
            </a:lvl6pPr>
            <a:lvl7pPr marL="3200400" lvl="6" indent="-342900" algn="l" defTabSz="914400" rtl="0" eaLnBrk="1" latinLnBrk="0" hangingPunct="1">
              <a:lnSpc>
                <a:spcPct val="90000"/>
              </a:lnSpc>
              <a:spcBef>
                <a:spcPts val="500"/>
              </a:spcBef>
              <a:spcAft>
                <a:spcPts val="0"/>
              </a:spcAft>
              <a:buClr>
                <a:schemeClr val="dk1"/>
              </a:buClr>
              <a:buSzPts val="1800"/>
              <a:buFont typeface="Arial" panose="020B0604020202020204" pitchFamily="34" charset="0"/>
              <a:buChar char="•"/>
              <a:defRPr sz="1800" kern="1200">
                <a:solidFill>
                  <a:schemeClr val="tx1"/>
                </a:solidFill>
                <a:latin typeface="+mn-lt"/>
                <a:ea typeface="+mn-ea"/>
                <a:cs typeface="+mn-cs"/>
              </a:defRPr>
            </a:lvl7pPr>
            <a:lvl8pPr marL="3657600" lvl="7" indent="-342900" algn="l" defTabSz="914400" rtl="0" eaLnBrk="1" latinLnBrk="0" hangingPunct="1">
              <a:lnSpc>
                <a:spcPct val="90000"/>
              </a:lnSpc>
              <a:spcBef>
                <a:spcPts val="500"/>
              </a:spcBef>
              <a:spcAft>
                <a:spcPts val="0"/>
              </a:spcAft>
              <a:buClr>
                <a:schemeClr val="dk1"/>
              </a:buClr>
              <a:buSzPts val="1800"/>
              <a:buFont typeface="Arial" panose="020B0604020202020204" pitchFamily="34" charset="0"/>
              <a:buChar char="•"/>
              <a:defRPr sz="1800" kern="1200">
                <a:solidFill>
                  <a:schemeClr val="tx1"/>
                </a:solidFill>
                <a:latin typeface="+mn-lt"/>
                <a:ea typeface="+mn-ea"/>
                <a:cs typeface="+mn-cs"/>
              </a:defRPr>
            </a:lvl8pPr>
            <a:lvl9pPr marL="4114800" lvl="8" indent="-342900" algn="l" defTabSz="914400" rtl="0" eaLnBrk="1" latinLnBrk="0" hangingPunct="1">
              <a:lnSpc>
                <a:spcPct val="90000"/>
              </a:lnSpc>
              <a:spcBef>
                <a:spcPts val="500"/>
              </a:spcBef>
              <a:spcAft>
                <a:spcPts val="0"/>
              </a:spcAft>
              <a:buClr>
                <a:schemeClr val="dk1"/>
              </a:buClr>
              <a:buSzPts val="1800"/>
              <a:buFont typeface="Arial" panose="020B0604020202020204" pitchFamily="34" charset="0"/>
              <a:buChar char="•"/>
              <a:defRPr sz="1800" kern="1200">
                <a:solidFill>
                  <a:schemeClr val="tx1"/>
                </a:solidFill>
                <a:latin typeface="+mn-lt"/>
                <a:ea typeface="+mn-ea"/>
                <a:cs typeface="+mn-cs"/>
              </a:defRPr>
            </a:lvl9pPr>
          </a:lstStyle>
          <a:p>
            <a:pPr marL="114300" indent="0">
              <a:buNone/>
            </a:pPr>
            <a:r>
              <a:rPr lang="id-ID" b="1" dirty="0">
                <a:solidFill>
                  <a:schemeClr val="tx1"/>
                </a:solidFill>
              </a:rPr>
              <a:t>Strengths (Kekuatan)</a:t>
            </a:r>
            <a:endParaRPr lang="id-ID" dirty="0">
              <a:solidFill>
                <a:schemeClr val="tx1"/>
              </a:solidFill>
            </a:endParaRPr>
          </a:p>
          <a:p>
            <a:pPr lvl="0"/>
            <a:r>
              <a:rPr lang="id-ID" dirty="0">
                <a:solidFill>
                  <a:schemeClr val="tx1"/>
                </a:solidFill>
              </a:rPr>
              <a:t>Status rumah sakit pemerintah daerah dengan dukungan regulasi dan pembiayaan pemerintah. </a:t>
            </a:r>
          </a:p>
          <a:p>
            <a:pPr lvl="0"/>
            <a:r>
              <a:rPr lang="id-ID" dirty="0">
                <a:solidFill>
                  <a:schemeClr val="tx1"/>
                </a:solidFill>
              </a:rPr>
              <a:t>Lokasi strategis sebagai pusat rujukan wilayah Lampung Timur dan sekitarnya. </a:t>
            </a:r>
          </a:p>
          <a:p>
            <a:pPr lvl="0"/>
            <a:r>
              <a:rPr lang="id-ID" dirty="0">
                <a:solidFill>
                  <a:schemeClr val="tx1"/>
                </a:solidFill>
              </a:rPr>
              <a:t>Pengembangan gedung </a:t>
            </a:r>
            <a:r>
              <a:rPr lang="id-ID" b="1" dirty="0">
                <a:solidFill>
                  <a:schemeClr val="tx1"/>
                </a:solidFill>
              </a:rPr>
              <a:t>Central Medical Unit (CMU)</a:t>
            </a:r>
            <a:r>
              <a:rPr lang="id-ID" dirty="0">
                <a:solidFill>
                  <a:schemeClr val="tx1"/>
                </a:solidFill>
              </a:rPr>
              <a:t> sebagai ikon transformasi layanan modern. </a:t>
            </a:r>
          </a:p>
          <a:p>
            <a:pPr lvl="0"/>
            <a:r>
              <a:rPr lang="id-ID" dirty="0">
                <a:solidFill>
                  <a:schemeClr val="tx1"/>
                </a:solidFill>
              </a:rPr>
              <a:t>Konsep pelayanan terintegrasi one stop service yang meningkatkan efisiensi alur pasien. </a:t>
            </a:r>
          </a:p>
          <a:p>
            <a:pPr lvl="0"/>
            <a:r>
              <a:rPr lang="id-ID" dirty="0">
                <a:solidFill>
                  <a:schemeClr val="tx1"/>
                </a:solidFill>
              </a:rPr>
              <a:t>Adanya rencana layanan unggulan jantung yang memiliki kebutuhan tinggi dan market besar. </a:t>
            </a:r>
          </a:p>
          <a:p>
            <a:pPr lvl="0"/>
            <a:r>
              <a:rPr lang="id-ID" dirty="0">
                <a:solidFill>
                  <a:schemeClr val="tx1"/>
                </a:solidFill>
              </a:rPr>
              <a:t>Potensi peningkatan pendapatan BLUD melalui layanan spesialistik dan eksekutif. </a:t>
            </a:r>
          </a:p>
          <a:p>
            <a:pPr lvl="0"/>
            <a:r>
              <a:rPr lang="id-ID" dirty="0">
                <a:solidFill>
                  <a:schemeClr val="tx1"/>
                </a:solidFill>
              </a:rPr>
              <a:t>Dukungan pengembangan digitalisasi SIMRS dan rekam medis elektronik. </a:t>
            </a:r>
          </a:p>
          <a:p>
            <a:pPr lvl="0"/>
            <a:r>
              <a:rPr lang="id-ID" dirty="0">
                <a:solidFill>
                  <a:schemeClr val="tx1"/>
                </a:solidFill>
              </a:rPr>
              <a:t>Ketersediaan lahan dan peluang pengembangan fisik rumah sakit ke depan.</a:t>
            </a:r>
          </a:p>
        </p:txBody>
      </p:sp>
      <p:sp>
        <p:nvSpPr>
          <p:cNvPr id="2" name="Content Placeholder 2">
            <a:extLst>
              <a:ext uri="{FF2B5EF4-FFF2-40B4-BE49-F238E27FC236}">
                <a16:creationId xmlns:a16="http://schemas.microsoft.com/office/drawing/2014/main" id="{CE7BB4F7-2310-6AE1-7954-36E384C5F28D}"/>
              </a:ext>
            </a:extLst>
          </p:cNvPr>
          <p:cNvSpPr txBox="1">
            <a:spLocks/>
          </p:cNvSpPr>
          <p:nvPr/>
        </p:nvSpPr>
        <p:spPr>
          <a:xfrm>
            <a:off x="5852161" y="1166018"/>
            <a:ext cx="4541520" cy="5123022"/>
          </a:xfrm>
          <a:prstGeom prst="rect">
            <a:avLst/>
          </a:prstGeom>
          <a:noFill/>
          <a:ln>
            <a:noFill/>
          </a:ln>
        </p:spPr>
        <p:txBody>
          <a:bodyPr spcFirstLastPara="1" vert="horz" wrap="square" lIns="91425" tIns="45700" rIns="91425" bIns="45700" rtlCol="0" anchor="t" anchorCtr="0">
            <a:normAutofit fontScale="70000" lnSpcReduction="20000"/>
          </a:bodyPr>
          <a:lstStyle>
            <a:lvl1pPr marL="457200" lvl="0" indent="-342900" algn="l" defTabSz="914400" rtl="0" eaLnBrk="1" latinLnBrk="0" hangingPunct="1">
              <a:lnSpc>
                <a:spcPct val="90000"/>
              </a:lnSpc>
              <a:spcBef>
                <a:spcPts val="1000"/>
              </a:spcBef>
              <a:spcAft>
                <a:spcPts val="0"/>
              </a:spcAft>
              <a:buClr>
                <a:schemeClr val="dk1"/>
              </a:buClr>
              <a:buSzPts val="1800"/>
              <a:buFont typeface="Arial" panose="020B0604020202020204" pitchFamily="34" charset="0"/>
              <a:buChar char="•"/>
              <a:defRPr sz="2400" b="0" i="0" kern="1200">
                <a:solidFill>
                  <a:srgbClr val="696A69"/>
                </a:solidFill>
                <a:latin typeface="Quattrocento Sans" panose="020B0502050000020003"/>
                <a:ea typeface="Quattrocento Sans" panose="020B0502050000020003"/>
                <a:cs typeface="Quattrocento Sans" panose="020B0502050000020003"/>
                <a:sym typeface="Quattrocento Sans" panose="020B0502050000020003"/>
              </a:defRPr>
            </a:lvl1pPr>
            <a:lvl2pPr marL="914400" lvl="1" indent="-342900" algn="l" defTabSz="914400" rtl="0" eaLnBrk="1" latinLnBrk="0" hangingPunct="1">
              <a:lnSpc>
                <a:spcPct val="90000"/>
              </a:lnSpc>
              <a:spcBef>
                <a:spcPts val="500"/>
              </a:spcBef>
              <a:spcAft>
                <a:spcPts val="0"/>
              </a:spcAft>
              <a:buClr>
                <a:schemeClr val="dk1"/>
              </a:buClr>
              <a:buSzPts val="1800"/>
              <a:buFont typeface="Arial" panose="020B0604020202020204" pitchFamily="34" charset="0"/>
              <a:buChar char="•"/>
              <a:defRPr sz="2400" kern="1200">
                <a:solidFill>
                  <a:schemeClr val="tx1"/>
                </a:solidFill>
                <a:latin typeface="+mn-lt"/>
                <a:ea typeface="+mn-ea"/>
                <a:cs typeface="+mn-cs"/>
              </a:defRPr>
            </a:lvl2pPr>
            <a:lvl3pPr marL="1371600" lvl="2" indent="-342900" algn="l" defTabSz="914400" rtl="0" eaLnBrk="1" latinLnBrk="0" hangingPunct="1">
              <a:lnSpc>
                <a:spcPct val="90000"/>
              </a:lnSpc>
              <a:spcBef>
                <a:spcPts val="500"/>
              </a:spcBef>
              <a:spcAft>
                <a:spcPts val="0"/>
              </a:spcAft>
              <a:buClr>
                <a:schemeClr val="dk1"/>
              </a:buClr>
              <a:buSzPts val="1800"/>
              <a:buFont typeface="Arial" panose="020B0604020202020204" pitchFamily="34" charset="0"/>
              <a:buChar char="•"/>
              <a:defRPr sz="2000" kern="1200">
                <a:solidFill>
                  <a:schemeClr val="tx1"/>
                </a:solidFill>
                <a:latin typeface="+mn-lt"/>
                <a:ea typeface="+mn-ea"/>
                <a:cs typeface="+mn-cs"/>
              </a:defRPr>
            </a:lvl3pPr>
            <a:lvl4pPr marL="1828800" lvl="3" indent="-342900" algn="l" defTabSz="914400" rtl="0" eaLnBrk="1" latinLnBrk="0" hangingPunct="1">
              <a:lnSpc>
                <a:spcPct val="90000"/>
              </a:lnSpc>
              <a:spcBef>
                <a:spcPts val="500"/>
              </a:spcBef>
              <a:spcAft>
                <a:spcPts val="0"/>
              </a:spcAft>
              <a:buClr>
                <a:schemeClr val="dk1"/>
              </a:buClr>
              <a:buSzPts val="1800"/>
              <a:buFont typeface="Arial" panose="020B0604020202020204" pitchFamily="34" charset="0"/>
              <a:buChar char="•"/>
              <a:defRPr sz="1800" kern="1200">
                <a:solidFill>
                  <a:schemeClr val="tx1"/>
                </a:solidFill>
                <a:latin typeface="+mn-lt"/>
                <a:ea typeface="+mn-ea"/>
                <a:cs typeface="+mn-cs"/>
              </a:defRPr>
            </a:lvl4pPr>
            <a:lvl5pPr marL="2286000" lvl="4" indent="-342900" algn="l" defTabSz="914400" rtl="0" eaLnBrk="1" latinLnBrk="0" hangingPunct="1">
              <a:lnSpc>
                <a:spcPct val="90000"/>
              </a:lnSpc>
              <a:spcBef>
                <a:spcPts val="500"/>
              </a:spcBef>
              <a:spcAft>
                <a:spcPts val="0"/>
              </a:spcAft>
              <a:buClr>
                <a:schemeClr val="dk1"/>
              </a:buClr>
              <a:buSzPts val="1800"/>
              <a:buFont typeface="Arial" panose="020B0604020202020204" pitchFamily="34" charset="0"/>
              <a:buChar char="•"/>
              <a:defRPr sz="1800" kern="1200">
                <a:solidFill>
                  <a:schemeClr val="tx1"/>
                </a:solidFill>
                <a:latin typeface="+mn-lt"/>
                <a:ea typeface="+mn-ea"/>
                <a:cs typeface="+mn-cs"/>
              </a:defRPr>
            </a:lvl5pPr>
            <a:lvl6pPr marL="2743200" lvl="5" indent="-342900" algn="l" defTabSz="914400" rtl="0" eaLnBrk="1" latinLnBrk="0" hangingPunct="1">
              <a:lnSpc>
                <a:spcPct val="90000"/>
              </a:lnSpc>
              <a:spcBef>
                <a:spcPts val="500"/>
              </a:spcBef>
              <a:spcAft>
                <a:spcPts val="0"/>
              </a:spcAft>
              <a:buClr>
                <a:schemeClr val="dk1"/>
              </a:buClr>
              <a:buSzPts val="1800"/>
              <a:buFont typeface="Arial" panose="020B0604020202020204" pitchFamily="34" charset="0"/>
              <a:buChar char="•"/>
              <a:defRPr sz="1800" kern="1200">
                <a:solidFill>
                  <a:schemeClr val="tx1"/>
                </a:solidFill>
                <a:latin typeface="+mn-lt"/>
                <a:ea typeface="+mn-ea"/>
                <a:cs typeface="+mn-cs"/>
              </a:defRPr>
            </a:lvl6pPr>
            <a:lvl7pPr marL="3200400" lvl="6" indent="-342900" algn="l" defTabSz="914400" rtl="0" eaLnBrk="1" latinLnBrk="0" hangingPunct="1">
              <a:lnSpc>
                <a:spcPct val="90000"/>
              </a:lnSpc>
              <a:spcBef>
                <a:spcPts val="500"/>
              </a:spcBef>
              <a:spcAft>
                <a:spcPts val="0"/>
              </a:spcAft>
              <a:buClr>
                <a:schemeClr val="dk1"/>
              </a:buClr>
              <a:buSzPts val="1800"/>
              <a:buFont typeface="Arial" panose="020B0604020202020204" pitchFamily="34" charset="0"/>
              <a:buChar char="•"/>
              <a:defRPr sz="1800" kern="1200">
                <a:solidFill>
                  <a:schemeClr val="tx1"/>
                </a:solidFill>
                <a:latin typeface="+mn-lt"/>
                <a:ea typeface="+mn-ea"/>
                <a:cs typeface="+mn-cs"/>
              </a:defRPr>
            </a:lvl7pPr>
            <a:lvl8pPr marL="3657600" lvl="7" indent="-342900" algn="l" defTabSz="914400" rtl="0" eaLnBrk="1" latinLnBrk="0" hangingPunct="1">
              <a:lnSpc>
                <a:spcPct val="90000"/>
              </a:lnSpc>
              <a:spcBef>
                <a:spcPts val="500"/>
              </a:spcBef>
              <a:spcAft>
                <a:spcPts val="0"/>
              </a:spcAft>
              <a:buClr>
                <a:schemeClr val="dk1"/>
              </a:buClr>
              <a:buSzPts val="1800"/>
              <a:buFont typeface="Arial" panose="020B0604020202020204" pitchFamily="34" charset="0"/>
              <a:buChar char="•"/>
              <a:defRPr sz="1800" kern="1200">
                <a:solidFill>
                  <a:schemeClr val="tx1"/>
                </a:solidFill>
                <a:latin typeface="+mn-lt"/>
                <a:ea typeface="+mn-ea"/>
                <a:cs typeface="+mn-cs"/>
              </a:defRPr>
            </a:lvl8pPr>
            <a:lvl9pPr marL="4114800" lvl="8" indent="-342900" algn="l" defTabSz="914400" rtl="0" eaLnBrk="1" latinLnBrk="0" hangingPunct="1">
              <a:lnSpc>
                <a:spcPct val="90000"/>
              </a:lnSpc>
              <a:spcBef>
                <a:spcPts val="500"/>
              </a:spcBef>
              <a:spcAft>
                <a:spcPts val="0"/>
              </a:spcAft>
              <a:buClr>
                <a:schemeClr val="dk1"/>
              </a:buClr>
              <a:buSzPts val="1800"/>
              <a:buFont typeface="Arial" panose="020B0604020202020204" pitchFamily="34" charset="0"/>
              <a:buChar char="•"/>
              <a:defRPr sz="1800" kern="1200">
                <a:solidFill>
                  <a:schemeClr val="tx1"/>
                </a:solidFill>
                <a:latin typeface="+mn-lt"/>
                <a:ea typeface="+mn-ea"/>
                <a:cs typeface="+mn-cs"/>
              </a:defRPr>
            </a:lvl9pPr>
          </a:lstStyle>
          <a:p>
            <a:pPr marL="114300" indent="0">
              <a:buNone/>
            </a:pPr>
            <a:r>
              <a:rPr lang="id-ID" b="1" dirty="0">
                <a:solidFill>
                  <a:schemeClr val="tx1"/>
                </a:solidFill>
              </a:rPr>
              <a:t>Weaknesses (Kelemahan)</a:t>
            </a:r>
          </a:p>
          <a:p>
            <a:r>
              <a:rPr lang="id-ID" dirty="0">
                <a:solidFill>
                  <a:schemeClr val="tx1"/>
                </a:solidFill>
              </a:rPr>
              <a:t>Keterbatasan SDM subspesialis terutama dokter spesialis jantung, ICU, dan penunjang kritikal. </a:t>
            </a:r>
          </a:p>
          <a:p>
            <a:r>
              <a:rPr lang="id-ID" dirty="0">
                <a:solidFill>
                  <a:schemeClr val="tx1"/>
                </a:solidFill>
              </a:rPr>
              <a:t>Ketergantungan terhadap pembiayaan BPJS/JKN. </a:t>
            </a:r>
          </a:p>
          <a:p>
            <a:r>
              <a:rPr lang="id-ID" dirty="0">
                <a:solidFill>
                  <a:schemeClr val="tx1"/>
                </a:solidFill>
              </a:rPr>
              <a:t>Sistem informasi dan integrasi data pelayanan masih dalam tahap penguatan. </a:t>
            </a:r>
          </a:p>
          <a:p>
            <a:r>
              <a:rPr lang="id-ID" dirty="0">
                <a:solidFill>
                  <a:schemeClr val="tx1"/>
                </a:solidFill>
              </a:rPr>
              <a:t>Keterbatasan alat kesehatan berteknologi tinggi untuk layanan jantung komprehensif. </a:t>
            </a:r>
          </a:p>
          <a:p>
            <a:r>
              <a:rPr lang="id-ID" dirty="0">
                <a:solidFill>
                  <a:schemeClr val="tx1"/>
                </a:solidFill>
              </a:rPr>
              <a:t>Budaya pelayanan dan transformasi organisasi belum sepenuhnya seragam. </a:t>
            </a:r>
          </a:p>
          <a:p>
            <a:r>
              <a:rPr lang="id-ID" dirty="0">
                <a:solidFill>
                  <a:schemeClr val="tx1"/>
                </a:solidFill>
              </a:rPr>
              <a:t>Keterbatasan kapasitas ICU, OK emergensi, dan layanan kritikal dibanding proyeksi kebutuhan. </a:t>
            </a:r>
          </a:p>
          <a:p>
            <a:r>
              <a:rPr lang="id-ID" dirty="0">
                <a:solidFill>
                  <a:schemeClr val="tx1"/>
                </a:solidFill>
              </a:rPr>
              <a:t>Risiko tingginya biaya operasional gedung modern dan pemeliharaan alat kesehatan.</a:t>
            </a:r>
          </a:p>
          <a:p>
            <a:pPr marL="114300" indent="0">
              <a:buNone/>
            </a:pPr>
            <a:endParaRPr lang="id-ID" dirty="0">
              <a:solidFill>
                <a:schemeClr val="tx1"/>
              </a:solidFill>
            </a:endParaRPr>
          </a:p>
        </p:txBody>
      </p:sp>
    </p:spTree>
    <p:extLst>
      <p:ext uri="{BB962C8B-B14F-4D97-AF65-F5344CB8AC3E}">
        <p14:creationId xmlns:p14="http://schemas.microsoft.com/office/powerpoint/2010/main" val="2468184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89AF24C-4E1E-470E-FF59-F9E53249809B}"/>
            </a:ext>
          </a:extLst>
        </p:cNvPr>
        <p:cNvGrpSpPr/>
        <p:nvPr/>
      </p:nvGrpSpPr>
      <p:grpSpPr>
        <a:xfrm>
          <a:off x="0" y="0"/>
          <a:ext cx="0" cy="0"/>
          <a:chOff x="0" y="0"/>
          <a:chExt cx="0" cy="0"/>
        </a:xfrm>
      </p:grpSpPr>
      <p:sp>
        <p:nvSpPr>
          <p:cNvPr id="6" name="Title 3">
            <a:extLst>
              <a:ext uri="{FF2B5EF4-FFF2-40B4-BE49-F238E27FC236}">
                <a16:creationId xmlns:a16="http://schemas.microsoft.com/office/drawing/2014/main" id="{7EBB89B3-71C5-9FD8-31F6-3DCB5C88EB7A}"/>
              </a:ext>
            </a:extLst>
          </p:cNvPr>
          <p:cNvSpPr>
            <a:spLocks noGrp="1"/>
          </p:cNvSpPr>
          <p:nvPr>
            <p:ph type="title"/>
          </p:nvPr>
        </p:nvSpPr>
        <p:spPr>
          <a:xfrm>
            <a:off x="1010349" y="75845"/>
            <a:ext cx="4343972" cy="472796"/>
          </a:xfrm>
        </p:spPr>
        <p:txBody>
          <a:bodyPr>
            <a:normAutofit/>
          </a:bodyPr>
          <a:lstStyle/>
          <a:p>
            <a:r>
              <a:rPr lang="id-ID" sz="2000" dirty="0"/>
              <a:t>ANALISIS SWOT</a:t>
            </a:r>
            <a:endParaRPr lang="en-US" sz="2000" dirty="0">
              <a:latin typeface="+mn-lt"/>
            </a:endParaRPr>
          </a:p>
        </p:txBody>
      </p:sp>
      <p:sp>
        <p:nvSpPr>
          <p:cNvPr id="3" name="Content Placeholder 2">
            <a:extLst>
              <a:ext uri="{FF2B5EF4-FFF2-40B4-BE49-F238E27FC236}">
                <a16:creationId xmlns:a16="http://schemas.microsoft.com/office/drawing/2014/main" id="{CB54C867-D47A-0C04-F407-4ABFED3E5C7E}"/>
              </a:ext>
            </a:extLst>
          </p:cNvPr>
          <p:cNvSpPr txBox="1">
            <a:spLocks/>
          </p:cNvSpPr>
          <p:nvPr/>
        </p:nvSpPr>
        <p:spPr>
          <a:xfrm>
            <a:off x="467360" y="867489"/>
            <a:ext cx="4886961" cy="5123022"/>
          </a:xfrm>
          <a:prstGeom prst="rect">
            <a:avLst/>
          </a:prstGeom>
          <a:noFill/>
          <a:ln>
            <a:noFill/>
          </a:ln>
        </p:spPr>
        <p:txBody>
          <a:bodyPr spcFirstLastPara="1" vert="horz" wrap="square" lIns="91425" tIns="45700" rIns="91425" bIns="45700" rtlCol="0" anchor="t" anchorCtr="0">
            <a:noAutofit/>
          </a:bodyPr>
          <a:lstStyle>
            <a:lvl1pPr marL="457200" lvl="0" indent="-342900" algn="l" defTabSz="914400" rtl="0" eaLnBrk="1" latinLnBrk="0" hangingPunct="1">
              <a:lnSpc>
                <a:spcPct val="90000"/>
              </a:lnSpc>
              <a:spcBef>
                <a:spcPts val="1000"/>
              </a:spcBef>
              <a:spcAft>
                <a:spcPts val="0"/>
              </a:spcAft>
              <a:buClr>
                <a:schemeClr val="dk1"/>
              </a:buClr>
              <a:buSzPts val="1800"/>
              <a:buFont typeface="Arial" panose="020B0604020202020204" pitchFamily="34" charset="0"/>
              <a:buChar char="•"/>
              <a:defRPr sz="2400" b="0" i="0" kern="1200">
                <a:solidFill>
                  <a:srgbClr val="696A69"/>
                </a:solidFill>
                <a:latin typeface="Quattrocento Sans" panose="020B0502050000020003"/>
                <a:ea typeface="Quattrocento Sans" panose="020B0502050000020003"/>
                <a:cs typeface="Quattrocento Sans" panose="020B0502050000020003"/>
                <a:sym typeface="Quattrocento Sans" panose="020B0502050000020003"/>
              </a:defRPr>
            </a:lvl1pPr>
            <a:lvl2pPr marL="914400" lvl="1" indent="-342900" algn="l" defTabSz="914400" rtl="0" eaLnBrk="1" latinLnBrk="0" hangingPunct="1">
              <a:lnSpc>
                <a:spcPct val="90000"/>
              </a:lnSpc>
              <a:spcBef>
                <a:spcPts val="500"/>
              </a:spcBef>
              <a:spcAft>
                <a:spcPts val="0"/>
              </a:spcAft>
              <a:buClr>
                <a:schemeClr val="dk1"/>
              </a:buClr>
              <a:buSzPts val="1800"/>
              <a:buFont typeface="Arial" panose="020B0604020202020204" pitchFamily="34" charset="0"/>
              <a:buChar char="•"/>
              <a:defRPr sz="2400" kern="1200">
                <a:solidFill>
                  <a:schemeClr val="tx1"/>
                </a:solidFill>
                <a:latin typeface="+mn-lt"/>
                <a:ea typeface="+mn-ea"/>
                <a:cs typeface="+mn-cs"/>
              </a:defRPr>
            </a:lvl2pPr>
            <a:lvl3pPr marL="1371600" lvl="2" indent="-342900" algn="l" defTabSz="914400" rtl="0" eaLnBrk="1" latinLnBrk="0" hangingPunct="1">
              <a:lnSpc>
                <a:spcPct val="90000"/>
              </a:lnSpc>
              <a:spcBef>
                <a:spcPts val="500"/>
              </a:spcBef>
              <a:spcAft>
                <a:spcPts val="0"/>
              </a:spcAft>
              <a:buClr>
                <a:schemeClr val="dk1"/>
              </a:buClr>
              <a:buSzPts val="1800"/>
              <a:buFont typeface="Arial" panose="020B0604020202020204" pitchFamily="34" charset="0"/>
              <a:buChar char="•"/>
              <a:defRPr sz="2000" kern="1200">
                <a:solidFill>
                  <a:schemeClr val="tx1"/>
                </a:solidFill>
                <a:latin typeface="+mn-lt"/>
                <a:ea typeface="+mn-ea"/>
                <a:cs typeface="+mn-cs"/>
              </a:defRPr>
            </a:lvl3pPr>
            <a:lvl4pPr marL="1828800" lvl="3" indent="-342900" algn="l" defTabSz="914400" rtl="0" eaLnBrk="1" latinLnBrk="0" hangingPunct="1">
              <a:lnSpc>
                <a:spcPct val="90000"/>
              </a:lnSpc>
              <a:spcBef>
                <a:spcPts val="500"/>
              </a:spcBef>
              <a:spcAft>
                <a:spcPts val="0"/>
              </a:spcAft>
              <a:buClr>
                <a:schemeClr val="dk1"/>
              </a:buClr>
              <a:buSzPts val="1800"/>
              <a:buFont typeface="Arial" panose="020B0604020202020204" pitchFamily="34" charset="0"/>
              <a:buChar char="•"/>
              <a:defRPr sz="1800" kern="1200">
                <a:solidFill>
                  <a:schemeClr val="tx1"/>
                </a:solidFill>
                <a:latin typeface="+mn-lt"/>
                <a:ea typeface="+mn-ea"/>
                <a:cs typeface="+mn-cs"/>
              </a:defRPr>
            </a:lvl4pPr>
            <a:lvl5pPr marL="2286000" lvl="4" indent="-342900" algn="l" defTabSz="914400" rtl="0" eaLnBrk="1" latinLnBrk="0" hangingPunct="1">
              <a:lnSpc>
                <a:spcPct val="90000"/>
              </a:lnSpc>
              <a:spcBef>
                <a:spcPts val="500"/>
              </a:spcBef>
              <a:spcAft>
                <a:spcPts val="0"/>
              </a:spcAft>
              <a:buClr>
                <a:schemeClr val="dk1"/>
              </a:buClr>
              <a:buSzPts val="1800"/>
              <a:buFont typeface="Arial" panose="020B0604020202020204" pitchFamily="34" charset="0"/>
              <a:buChar char="•"/>
              <a:defRPr sz="1800" kern="1200">
                <a:solidFill>
                  <a:schemeClr val="tx1"/>
                </a:solidFill>
                <a:latin typeface="+mn-lt"/>
                <a:ea typeface="+mn-ea"/>
                <a:cs typeface="+mn-cs"/>
              </a:defRPr>
            </a:lvl5pPr>
            <a:lvl6pPr marL="2743200" lvl="5" indent="-342900" algn="l" defTabSz="914400" rtl="0" eaLnBrk="1" latinLnBrk="0" hangingPunct="1">
              <a:lnSpc>
                <a:spcPct val="90000"/>
              </a:lnSpc>
              <a:spcBef>
                <a:spcPts val="500"/>
              </a:spcBef>
              <a:spcAft>
                <a:spcPts val="0"/>
              </a:spcAft>
              <a:buClr>
                <a:schemeClr val="dk1"/>
              </a:buClr>
              <a:buSzPts val="1800"/>
              <a:buFont typeface="Arial" panose="020B0604020202020204" pitchFamily="34" charset="0"/>
              <a:buChar char="•"/>
              <a:defRPr sz="1800" kern="1200">
                <a:solidFill>
                  <a:schemeClr val="tx1"/>
                </a:solidFill>
                <a:latin typeface="+mn-lt"/>
                <a:ea typeface="+mn-ea"/>
                <a:cs typeface="+mn-cs"/>
              </a:defRPr>
            </a:lvl6pPr>
            <a:lvl7pPr marL="3200400" lvl="6" indent="-342900" algn="l" defTabSz="914400" rtl="0" eaLnBrk="1" latinLnBrk="0" hangingPunct="1">
              <a:lnSpc>
                <a:spcPct val="90000"/>
              </a:lnSpc>
              <a:spcBef>
                <a:spcPts val="500"/>
              </a:spcBef>
              <a:spcAft>
                <a:spcPts val="0"/>
              </a:spcAft>
              <a:buClr>
                <a:schemeClr val="dk1"/>
              </a:buClr>
              <a:buSzPts val="1800"/>
              <a:buFont typeface="Arial" panose="020B0604020202020204" pitchFamily="34" charset="0"/>
              <a:buChar char="•"/>
              <a:defRPr sz="1800" kern="1200">
                <a:solidFill>
                  <a:schemeClr val="tx1"/>
                </a:solidFill>
                <a:latin typeface="+mn-lt"/>
                <a:ea typeface="+mn-ea"/>
                <a:cs typeface="+mn-cs"/>
              </a:defRPr>
            </a:lvl7pPr>
            <a:lvl8pPr marL="3657600" lvl="7" indent="-342900" algn="l" defTabSz="914400" rtl="0" eaLnBrk="1" latinLnBrk="0" hangingPunct="1">
              <a:lnSpc>
                <a:spcPct val="90000"/>
              </a:lnSpc>
              <a:spcBef>
                <a:spcPts val="500"/>
              </a:spcBef>
              <a:spcAft>
                <a:spcPts val="0"/>
              </a:spcAft>
              <a:buClr>
                <a:schemeClr val="dk1"/>
              </a:buClr>
              <a:buSzPts val="1800"/>
              <a:buFont typeface="Arial" panose="020B0604020202020204" pitchFamily="34" charset="0"/>
              <a:buChar char="•"/>
              <a:defRPr sz="1800" kern="1200">
                <a:solidFill>
                  <a:schemeClr val="tx1"/>
                </a:solidFill>
                <a:latin typeface="+mn-lt"/>
                <a:ea typeface="+mn-ea"/>
                <a:cs typeface="+mn-cs"/>
              </a:defRPr>
            </a:lvl8pPr>
            <a:lvl9pPr marL="4114800" lvl="8" indent="-342900" algn="l" defTabSz="914400" rtl="0" eaLnBrk="1" latinLnBrk="0" hangingPunct="1">
              <a:lnSpc>
                <a:spcPct val="90000"/>
              </a:lnSpc>
              <a:spcBef>
                <a:spcPts val="500"/>
              </a:spcBef>
              <a:spcAft>
                <a:spcPts val="0"/>
              </a:spcAft>
              <a:buClr>
                <a:schemeClr val="dk1"/>
              </a:buClr>
              <a:buSzPts val="1800"/>
              <a:buFont typeface="Arial" panose="020B0604020202020204" pitchFamily="34" charset="0"/>
              <a:buChar char="•"/>
              <a:defRPr sz="1800" kern="1200">
                <a:solidFill>
                  <a:schemeClr val="tx1"/>
                </a:solidFill>
                <a:latin typeface="+mn-lt"/>
                <a:ea typeface="+mn-ea"/>
                <a:cs typeface="+mn-cs"/>
              </a:defRPr>
            </a:lvl9pPr>
          </a:lstStyle>
          <a:p>
            <a:pPr marL="114300" indent="0">
              <a:buNone/>
            </a:pPr>
            <a:r>
              <a:rPr lang="id-ID" sz="1600" b="1" dirty="0">
                <a:solidFill>
                  <a:schemeClr val="tx1"/>
                </a:solidFill>
              </a:rPr>
              <a:t>Opportunities (Peluang)</a:t>
            </a:r>
          </a:p>
          <a:p>
            <a:r>
              <a:rPr lang="id-ID" sz="1600" dirty="0">
                <a:solidFill>
                  <a:schemeClr val="tx1"/>
                </a:solidFill>
              </a:rPr>
              <a:t>Tingginya prevalensi penyakit kardiovaskular di Indonesia dan kebutuhan layanan jantung regional. </a:t>
            </a:r>
          </a:p>
          <a:p>
            <a:r>
              <a:rPr lang="id-ID" sz="1600" dirty="0">
                <a:solidFill>
                  <a:schemeClr val="tx1"/>
                </a:solidFill>
              </a:rPr>
              <a:t>Dukungan transformasi kesehatan nasional dan penguatan sistem rujukan. </a:t>
            </a:r>
          </a:p>
          <a:p>
            <a:r>
              <a:rPr lang="id-ID" sz="1600" dirty="0">
                <a:solidFill>
                  <a:schemeClr val="tx1"/>
                </a:solidFill>
              </a:rPr>
              <a:t>Potensi dukungan DAK, hibah, SMI, maupun pembiayaan pusat untuk layanan prioritas. </a:t>
            </a:r>
          </a:p>
          <a:p>
            <a:r>
              <a:rPr lang="id-ID" sz="1600" dirty="0">
                <a:solidFill>
                  <a:schemeClr val="tx1"/>
                </a:solidFill>
              </a:rPr>
              <a:t>Perkembangan teknologi kesehatan digital dan telemedicine. </a:t>
            </a:r>
          </a:p>
          <a:p>
            <a:r>
              <a:rPr lang="id-ID" sz="1600" dirty="0">
                <a:solidFill>
                  <a:schemeClr val="tx1"/>
                </a:solidFill>
              </a:rPr>
              <a:t>Potensi peningkatan kunjungan pasien rujukan dari kabupaten sekitar. </a:t>
            </a:r>
          </a:p>
          <a:p>
            <a:r>
              <a:rPr lang="id-ID" sz="1600" dirty="0">
                <a:solidFill>
                  <a:schemeClr val="tx1"/>
                </a:solidFill>
              </a:rPr>
              <a:t>Peluang pengembangan layanan eksekutif dan non-JKN untuk meningkatkan revenue rumah sakit. </a:t>
            </a:r>
          </a:p>
          <a:p>
            <a:r>
              <a:rPr lang="id-ID" sz="1600" dirty="0">
                <a:solidFill>
                  <a:schemeClr val="tx1"/>
                </a:solidFill>
              </a:rPr>
              <a:t>Kesempatan kerja sama pendidikan, pelatihan, dan jejaring dengan rumah sakit pusat jantung nasional maupun fakultas kedokteran. </a:t>
            </a:r>
          </a:p>
          <a:p>
            <a:r>
              <a:rPr lang="id-ID" sz="1600" dirty="0">
                <a:solidFill>
                  <a:schemeClr val="tx1"/>
                </a:solidFill>
              </a:rPr>
              <a:t>Pertumbuhan kebutuhan masyarakat terhadap layanan cepat, modern, dan terintegrasi.</a:t>
            </a:r>
          </a:p>
        </p:txBody>
      </p:sp>
      <p:sp>
        <p:nvSpPr>
          <p:cNvPr id="2" name="Content Placeholder 2">
            <a:extLst>
              <a:ext uri="{FF2B5EF4-FFF2-40B4-BE49-F238E27FC236}">
                <a16:creationId xmlns:a16="http://schemas.microsoft.com/office/drawing/2014/main" id="{7EFE906A-562A-C5E5-24A5-8E420835B1DA}"/>
              </a:ext>
            </a:extLst>
          </p:cNvPr>
          <p:cNvSpPr txBox="1">
            <a:spLocks/>
          </p:cNvSpPr>
          <p:nvPr/>
        </p:nvSpPr>
        <p:spPr>
          <a:xfrm>
            <a:off x="6004561" y="881538"/>
            <a:ext cx="4541520" cy="5123022"/>
          </a:xfrm>
          <a:prstGeom prst="rect">
            <a:avLst/>
          </a:prstGeom>
          <a:noFill/>
          <a:ln>
            <a:noFill/>
          </a:ln>
        </p:spPr>
        <p:txBody>
          <a:bodyPr spcFirstLastPara="1" vert="horz" wrap="square" lIns="91425" tIns="45700" rIns="91425" bIns="45700" rtlCol="0" anchor="t" anchorCtr="0">
            <a:normAutofit fontScale="70000" lnSpcReduction="20000"/>
          </a:bodyPr>
          <a:lstStyle>
            <a:lvl1pPr marL="457200" lvl="0" indent="-342900" algn="l" defTabSz="914400" rtl="0" eaLnBrk="1" latinLnBrk="0" hangingPunct="1">
              <a:lnSpc>
                <a:spcPct val="90000"/>
              </a:lnSpc>
              <a:spcBef>
                <a:spcPts val="1000"/>
              </a:spcBef>
              <a:spcAft>
                <a:spcPts val="0"/>
              </a:spcAft>
              <a:buClr>
                <a:schemeClr val="dk1"/>
              </a:buClr>
              <a:buSzPts val="1800"/>
              <a:buFont typeface="Arial" panose="020B0604020202020204" pitchFamily="34" charset="0"/>
              <a:buChar char="•"/>
              <a:defRPr sz="2400" b="0" i="0" kern="1200">
                <a:solidFill>
                  <a:srgbClr val="696A69"/>
                </a:solidFill>
                <a:latin typeface="Quattrocento Sans" panose="020B0502050000020003"/>
                <a:ea typeface="Quattrocento Sans" panose="020B0502050000020003"/>
                <a:cs typeface="Quattrocento Sans" panose="020B0502050000020003"/>
                <a:sym typeface="Quattrocento Sans" panose="020B0502050000020003"/>
              </a:defRPr>
            </a:lvl1pPr>
            <a:lvl2pPr marL="914400" lvl="1" indent="-342900" algn="l" defTabSz="914400" rtl="0" eaLnBrk="1" latinLnBrk="0" hangingPunct="1">
              <a:lnSpc>
                <a:spcPct val="90000"/>
              </a:lnSpc>
              <a:spcBef>
                <a:spcPts val="500"/>
              </a:spcBef>
              <a:spcAft>
                <a:spcPts val="0"/>
              </a:spcAft>
              <a:buClr>
                <a:schemeClr val="dk1"/>
              </a:buClr>
              <a:buSzPts val="1800"/>
              <a:buFont typeface="Arial" panose="020B0604020202020204" pitchFamily="34" charset="0"/>
              <a:buChar char="•"/>
              <a:defRPr sz="2400" kern="1200">
                <a:solidFill>
                  <a:schemeClr val="tx1"/>
                </a:solidFill>
                <a:latin typeface="+mn-lt"/>
                <a:ea typeface="+mn-ea"/>
                <a:cs typeface="+mn-cs"/>
              </a:defRPr>
            </a:lvl2pPr>
            <a:lvl3pPr marL="1371600" lvl="2" indent="-342900" algn="l" defTabSz="914400" rtl="0" eaLnBrk="1" latinLnBrk="0" hangingPunct="1">
              <a:lnSpc>
                <a:spcPct val="90000"/>
              </a:lnSpc>
              <a:spcBef>
                <a:spcPts val="500"/>
              </a:spcBef>
              <a:spcAft>
                <a:spcPts val="0"/>
              </a:spcAft>
              <a:buClr>
                <a:schemeClr val="dk1"/>
              </a:buClr>
              <a:buSzPts val="1800"/>
              <a:buFont typeface="Arial" panose="020B0604020202020204" pitchFamily="34" charset="0"/>
              <a:buChar char="•"/>
              <a:defRPr sz="2000" kern="1200">
                <a:solidFill>
                  <a:schemeClr val="tx1"/>
                </a:solidFill>
                <a:latin typeface="+mn-lt"/>
                <a:ea typeface="+mn-ea"/>
                <a:cs typeface="+mn-cs"/>
              </a:defRPr>
            </a:lvl3pPr>
            <a:lvl4pPr marL="1828800" lvl="3" indent="-342900" algn="l" defTabSz="914400" rtl="0" eaLnBrk="1" latinLnBrk="0" hangingPunct="1">
              <a:lnSpc>
                <a:spcPct val="90000"/>
              </a:lnSpc>
              <a:spcBef>
                <a:spcPts val="500"/>
              </a:spcBef>
              <a:spcAft>
                <a:spcPts val="0"/>
              </a:spcAft>
              <a:buClr>
                <a:schemeClr val="dk1"/>
              </a:buClr>
              <a:buSzPts val="1800"/>
              <a:buFont typeface="Arial" panose="020B0604020202020204" pitchFamily="34" charset="0"/>
              <a:buChar char="•"/>
              <a:defRPr sz="1800" kern="1200">
                <a:solidFill>
                  <a:schemeClr val="tx1"/>
                </a:solidFill>
                <a:latin typeface="+mn-lt"/>
                <a:ea typeface="+mn-ea"/>
                <a:cs typeface="+mn-cs"/>
              </a:defRPr>
            </a:lvl4pPr>
            <a:lvl5pPr marL="2286000" lvl="4" indent="-342900" algn="l" defTabSz="914400" rtl="0" eaLnBrk="1" latinLnBrk="0" hangingPunct="1">
              <a:lnSpc>
                <a:spcPct val="90000"/>
              </a:lnSpc>
              <a:spcBef>
                <a:spcPts val="500"/>
              </a:spcBef>
              <a:spcAft>
                <a:spcPts val="0"/>
              </a:spcAft>
              <a:buClr>
                <a:schemeClr val="dk1"/>
              </a:buClr>
              <a:buSzPts val="1800"/>
              <a:buFont typeface="Arial" panose="020B0604020202020204" pitchFamily="34" charset="0"/>
              <a:buChar char="•"/>
              <a:defRPr sz="1800" kern="1200">
                <a:solidFill>
                  <a:schemeClr val="tx1"/>
                </a:solidFill>
                <a:latin typeface="+mn-lt"/>
                <a:ea typeface="+mn-ea"/>
                <a:cs typeface="+mn-cs"/>
              </a:defRPr>
            </a:lvl5pPr>
            <a:lvl6pPr marL="2743200" lvl="5" indent="-342900" algn="l" defTabSz="914400" rtl="0" eaLnBrk="1" latinLnBrk="0" hangingPunct="1">
              <a:lnSpc>
                <a:spcPct val="90000"/>
              </a:lnSpc>
              <a:spcBef>
                <a:spcPts val="500"/>
              </a:spcBef>
              <a:spcAft>
                <a:spcPts val="0"/>
              </a:spcAft>
              <a:buClr>
                <a:schemeClr val="dk1"/>
              </a:buClr>
              <a:buSzPts val="1800"/>
              <a:buFont typeface="Arial" panose="020B0604020202020204" pitchFamily="34" charset="0"/>
              <a:buChar char="•"/>
              <a:defRPr sz="1800" kern="1200">
                <a:solidFill>
                  <a:schemeClr val="tx1"/>
                </a:solidFill>
                <a:latin typeface="+mn-lt"/>
                <a:ea typeface="+mn-ea"/>
                <a:cs typeface="+mn-cs"/>
              </a:defRPr>
            </a:lvl6pPr>
            <a:lvl7pPr marL="3200400" lvl="6" indent="-342900" algn="l" defTabSz="914400" rtl="0" eaLnBrk="1" latinLnBrk="0" hangingPunct="1">
              <a:lnSpc>
                <a:spcPct val="90000"/>
              </a:lnSpc>
              <a:spcBef>
                <a:spcPts val="500"/>
              </a:spcBef>
              <a:spcAft>
                <a:spcPts val="0"/>
              </a:spcAft>
              <a:buClr>
                <a:schemeClr val="dk1"/>
              </a:buClr>
              <a:buSzPts val="1800"/>
              <a:buFont typeface="Arial" panose="020B0604020202020204" pitchFamily="34" charset="0"/>
              <a:buChar char="•"/>
              <a:defRPr sz="1800" kern="1200">
                <a:solidFill>
                  <a:schemeClr val="tx1"/>
                </a:solidFill>
                <a:latin typeface="+mn-lt"/>
                <a:ea typeface="+mn-ea"/>
                <a:cs typeface="+mn-cs"/>
              </a:defRPr>
            </a:lvl7pPr>
            <a:lvl8pPr marL="3657600" lvl="7" indent="-342900" algn="l" defTabSz="914400" rtl="0" eaLnBrk="1" latinLnBrk="0" hangingPunct="1">
              <a:lnSpc>
                <a:spcPct val="90000"/>
              </a:lnSpc>
              <a:spcBef>
                <a:spcPts val="500"/>
              </a:spcBef>
              <a:spcAft>
                <a:spcPts val="0"/>
              </a:spcAft>
              <a:buClr>
                <a:schemeClr val="dk1"/>
              </a:buClr>
              <a:buSzPts val="1800"/>
              <a:buFont typeface="Arial" panose="020B0604020202020204" pitchFamily="34" charset="0"/>
              <a:buChar char="•"/>
              <a:defRPr sz="1800" kern="1200">
                <a:solidFill>
                  <a:schemeClr val="tx1"/>
                </a:solidFill>
                <a:latin typeface="+mn-lt"/>
                <a:ea typeface="+mn-ea"/>
                <a:cs typeface="+mn-cs"/>
              </a:defRPr>
            </a:lvl8pPr>
            <a:lvl9pPr marL="4114800" lvl="8" indent="-342900" algn="l" defTabSz="914400" rtl="0" eaLnBrk="1" latinLnBrk="0" hangingPunct="1">
              <a:lnSpc>
                <a:spcPct val="90000"/>
              </a:lnSpc>
              <a:spcBef>
                <a:spcPts val="500"/>
              </a:spcBef>
              <a:spcAft>
                <a:spcPts val="0"/>
              </a:spcAft>
              <a:buClr>
                <a:schemeClr val="dk1"/>
              </a:buClr>
              <a:buSzPts val="1800"/>
              <a:buFont typeface="Arial" panose="020B0604020202020204" pitchFamily="34" charset="0"/>
              <a:buChar char="•"/>
              <a:defRPr sz="1800" kern="1200">
                <a:solidFill>
                  <a:schemeClr val="tx1"/>
                </a:solidFill>
                <a:latin typeface="+mn-lt"/>
                <a:ea typeface="+mn-ea"/>
                <a:cs typeface="+mn-cs"/>
              </a:defRPr>
            </a:lvl9pPr>
          </a:lstStyle>
          <a:p>
            <a:pPr marL="114300" indent="0">
              <a:buNone/>
            </a:pPr>
            <a:r>
              <a:rPr lang="id-ID" b="1" dirty="0">
                <a:solidFill>
                  <a:schemeClr val="tx1"/>
                </a:solidFill>
              </a:rPr>
              <a:t>Threats (Ancaman)</a:t>
            </a:r>
          </a:p>
          <a:p>
            <a:r>
              <a:rPr lang="id-ID" dirty="0">
                <a:solidFill>
                  <a:schemeClr val="tx1"/>
                </a:solidFill>
              </a:rPr>
              <a:t>Persaingan dengan rumah sakit swasta dan rumah sakit rujukan provinsi yang lebih maju. </a:t>
            </a:r>
          </a:p>
          <a:p>
            <a:r>
              <a:rPr lang="id-ID" dirty="0">
                <a:solidFill>
                  <a:schemeClr val="tx1"/>
                </a:solidFill>
              </a:rPr>
              <a:t>Perubahan regulasi dan tarif BPJS/JKN yang dapat memengaruhi cashflow BLUD. </a:t>
            </a:r>
          </a:p>
          <a:p>
            <a:r>
              <a:rPr lang="id-ID" dirty="0">
                <a:solidFill>
                  <a:schemeClr val="tx1"/>
                </a:solidFill>
              </a:rPr>
              <a:t>Tingginya biaya investasi dan maintenance alat kesehatan modern. </a:t>
            </a:r>
          </a:p>
          <a:p>
            <a:r>
              <a:rPr lang="id-ID" dirty="0">
                <a:solidFill>
                  <a:schemeClr val="tx1"/>
                </a:solidFill>
              </a:rPr>
              <a:t>Risiko kekurangan dokter spesialis akibat kompetensi SDM kesehatan. </a:t>
            </a:r>
          </a:p>
          <a:p>
            <a:r>
              <a:rPr lang="id-ID" dirty="0">
                <a:solidFill>
                  <a:schemeClr val="tx1"/>
                </a:solidFill>
              </a:rPr>
              <a:t>Perubahan ekspektasi masyarakat terhadap kualitas layanan rumah sakit. </a:t>
            </a:r>
          </a:p>
          <a:p>
            <a:r>
              <a:rPr lang="id-ID" dirty="0">
                <a:solidFill>
                  <a:schemeClr val="tx1"/>
                </a:solidFill>
              </a:rPr>
              <a:t>Ancaman gangguan sistem digital dan keamanan data kesehatan. </a:t>
            </a:r>
          </a:p>
          <a:p>
            <a:r>
              <a:rPr lang="id-ID" dirty="0">
                <a:solidFill>
                  <a:schemeClr val="tx1"/>
                </a:solidFill>
              </a:rPr>
              <a:t>Ketidakstabilan ekonomi yang dapat memengaruhi kemampuan pembiayaan daerah. </a:t>
            </a:r>
          </a:p>
          <a:p>
            <a:r>
              <a:rPr lang="id-ID" dirty="0">
                <a:solidFill>
                  <a:schemeClr val="tx1"/>
                </a:solidFill>
              </a:rPr>
              <a:t>Risiko overload pasien apabila sistem rujukan meningkat tanpa diimbangi kapasitas layanan.</a:t>
            </a:r>
          </a:p>
          <a:p>
            <a:pPr marL="114300" indent="0">
              <a:buNone/>
            </a:pPr>
            <a:endParaRPr lang="id-ID" dirty="0">
              <a:solidFill>
                <a:schemeClr val="tx1"/>
              </a:solidFill>
            </a:endParaRPr>
          </a:p>
        </p:txBody>
      </p:sp>
    </p:spTree>
    <p:extLst>
      <p:ext uri="{BB962C8B-B14F-4D97-AF65-F5344CB8AC3E}">
        <p14:creationId xmlns:p14="http://schemas.microsoft.com/office/powerpoint/2010/main" val="184566565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A5BE4DD-06CB-8CC6-AF30-E4EF65340F9D}"/>
            </a:ext>
          </a:extLst>
        </p:cNvPr>
        <p:cNvGrpSpPr/>
        <p:nvPr/>
      </p:nvGrpSpPr>
      <p:grpSpPr>
        <a:xfrm>
          <a:off x="0" y="0"/>
          <a:ext cx="0" cy="0"/>
          <a:chOff x="0" y="0"/>
          <a:chExt cx="0" cy="0"/>
        </a:xfrm>
      </p:grpSpPr>
      <p:sp>
        <p:nvSpPr>
          <p:cNvPr id="6" name="Title 3">
            <a:extLst>
              <a:ext uri="{FF2B5EF4-FFF2-40B4-BE49-F238E27FC236}">
                <a16:creationId xmlns:a16="http://schemas.microsoft.com/office/drawing/2014/main" id="{AAFE10AD-0EC4-DDBD-C502-CEC66295A74C}"/>
              </a:ext>
            </a:extLst>
          </p:cNvPr>
          <p:cNvSpPr>
            <a:spLocks noGrp="1"/>
          </p:cNvSpPr>
          <p:nvPr>
            <p:ph type="title"/>
          </p:nvPr>
        </p:nvSpPr>
        <p:spPr>
          <a:xfrm>
            <a:off x="1010348" y="75844"/>
            <a:ext cx="7097332" cy="776639"/>
          </a:xfrm>
        </p:spPr>
        <p:txBody>
          <a:bodyPr>
            <a:normAutofit/>
          </a:bodyPr>
          <a:lstStyle/>
          <a:p>
            <a:r>
              <a:rPr lang="id-ID" dirty="0"/>
              <a:t>MATRlKS STRATEGI SWOT</a:t>
            </a:r>
          </a:p>
        </p:txBody>
      </p:sp>
      <p:graphicFrame>
        <p:nvGraphicFramePr>
          <p:cNvPr id="5" name="Object 4">
            <a:extLst>
              <a:ext uri="{FF2B5EF4-FFF2-40B4-BE49-F238E27FC236}">
                <a16:creationId xmlns:a16="http://schemas.microsoft.com/office/drawing/2014/main" id="{0E64BAE4-AB50-F512-A5C1-D5C1D5713B5C}"/>
              </a:ext>
            </a:extLst>
          </p:cNvPr>
          <p:cNvGraphicFramePr>
            <a:graphicFrameLocks noChangeAspect="1"/>
          </p:cNvGraphicFramePr>
          <p:nvPr/>
        </p:nvGraphicFramePr>
        <p:xfrm>
          <a:off x="155656" y="1622266"/>
          <a:ext cx="11880688" cy="2963227"/>
        </p:xfrm>
        <a:graphic>
          <a:graphicData uri="http://schemas.openxmlformats.org/presentationml/2006/ole">
            <mc:AlternateContent xmlns:mc="http://schemas.openxmlformats.org/markup-compatibility/2006">
              <mc:Choice xmlns:v="urn:schemas-microsoft-com:vml" Requires="v">
                <p:oleObj name="Worksheet" r:id="rId2" imgW="8147002" imgH="2032046" progId="Excel.Sheet.12">
                  <p:embed/>
                </p:oleObj>
              </mc:Choice>
              <mc:Fallback>
                <p:oleObj name="Worksheet" r:id="rId2" imgW="8147002" imgH="2032046" progId="Excel.Sheet.12">
                  <p:embed/>
                  <p:pic>
                    <p:nvPicPr>
                      <p:cNvPr id="5" name="Object 4">
                        <a:extLst>
                          <a:ext uri="{FF2B5EF4-FFF2-40B4-BE49-F238E27FC236}">
                            <a16:creationId xmlns:a16="http://schemas.microsoft.com/office/drawing/2014/main" id="{0E64BAE4-AB50-F512-A5C1-D5C1D5713B5C}"/>
                          </a:ext>
                        </a:extLst>
                      </p:cNvPr>
                      <p:cNvPicPr/>
                      <p:nvPr/>
                    </p:nvPicPr>
                    <p:blipFill>
                      <a:blip r:embed="rId3"/>
                      <a:stretch>
                        <a:fillRect/>
                      </a:stretch>
                    </p:blipFill>
                    <p:spPr>
                      <a:xfrm>
                        <a:off x="155656" y="1622266"/>
                        <a:ext cx="11880688" cy="2963227"/>
                      </a:xfrm>
                      <a:prstGeom prst="rect">
                        <a:avLst/>
                      </a:prstGeom>
                    </p:spPr>
                  </p:pic>
                </p:oleObj>
              </mc:Fallback>
            </mc:AlternateContent>
          </a:graphicData>
        </a:graphic>
      </p:graphicFrame>
    </p:spTree>
    <p:extLst>
      <p:ext uri="{BB962C8B-B14F-4D97-AF65-F5344CB8AC3E}">
        <p14:creationId xmlns:p14="http://schemas.microsoft.com/office/powerpoint/2010/main" val="49990167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1FB5645-3B72-9C90-0326-A75CEB7C3426}"/>
            </a:ext>
          </a:extLst>
        </p:cNvPr>
        <p:cNvGrpSpPr/>
        <p:nvPr/>
      </p:nvGrpSpPr>
      <p:grpSpPr>
        <a:xfrm>
          <a:off x="0" y="0"/>
          <a:ext cx="0" cy="0"/>
          <a:chOff x="0" y="0"/>
          <a:chExt cx="0" cy="0"/>
        </a:xfrm>
      </p:grpSpPr>
      <p:sp>
        <p:nvSpPr>
          <p:cNvPr id="6" name="Title 3">
            <a:extLst>
              <a:ext uri="{FF2B5EF4-FFF2-40B4-BE49-F238E27FC236}">
                <a16:creationId xmlns:a16="http://schemas.microsoft.com/office/drawing/2014/main" id="{04ADCCE9-F253-643A-D891-CFC415508AF3}"/>
              </a:ext>
            </a:extLst>
          </p:cNvPr>
          <p:cNvSpPr>
            <a:spLocks noGrp="1"/>
          </p:cNvSpPr>
          <p:nvPr>
            <p:ph type="title"/>
          </p:nvPr>
        </p:nvSpPr>
        <p:spPr>
          <a:xfrm>
            <a:off x="1010348" y="75844"/>
            <a:ext cx="7097332" cy="776639"/>
          </a:xfrm>
        </p:spPr>
        <p:txBody>
          <a:bodyPr>
            <a:normAutofit/>
          </a:bodyPr>
          <a:lstStyle/>
          <a:p>
            <a:r>
              <a:rPr lang="id-ID" dirty="0"/>
              <a:t>ARAH STRATEGIS RENSTRA 5 TAHUN</a:t>
            </a:r>
          </a:p>
        </p:txBody>
      </p:sp>
      <p:sp>
        <p:nvSpPr>
          <p:cNvPr id="3" name="Content Placeholder 2">
            <a:extLst>
              <a:ext uri="{FF2B5EF4-FFF2-40B4-BE49-F238E27FC236}">
                <a16:creationId xmlns:a16="http://schemas.microsoft.com/office/drawing/2014/main" id="{DFACA90D-EA67-69D3-2F3F-264C9CCD11A6}"/>
              </a:ext>
            </a:extLst>
          </p:cNvPr>
          <p:cNvSpPr txBox="1">
            <a:spLocks/>
          </p:cNvSpPr>
          <p:nvPr/>
        </p:nvSpPr>
        <p:spPr>
          <a:xfrm>
            <a:off x="444214" y="939800"/>
            <a:ext cx="8229600" cy="5085080"/>
          </a:xfrm>
          <a:prstGeom prst="rect">
            <a:avLst/>
          </a:prstGeom>
          <a:noFill/>
          <a:ln>
            <a:noFill/>
          </a:ln>
        </p:spPr>
        <p:txBody>
          <a:bodyPr spcFirstLastPara="1" vert="horz" wrap="square" lIns="91425" tIns="45700" rIns="91425" bIns="45700" rtlCol="0" anchor="t" anchorCtr="0">
            <a:normAutofit fontScale="92500" lnSpcReduction="20000"/>
          </a:bodyPr>
          <a:lstStyle>
            <a:lvl1pPr marL="457200" lvl="0" indent="-342900" algn="l" defTabSz="914400" rtl="0" eaLnBrk="1" latinLnBrk="0" hangingPunct="1">
              <a:lnSpc>
                <a:spcPct val="90000"/>
              </a:lnSpc>
              <a:spcBef>
                <a:spcPts val="1000"/>
              </a:spcBef>
              <a:spcAft>
                <a:spcPts val="0"/>
              </a:spcAft>
              <a:buClr>
                <a:schemeClr val="dk1"/>
              </a:buClr>
              <a:buSzPts val="1800"/>
              <a:buFont typeface="Arial" panose="020B0604020202020204" pitchFamily="34" charset="0"/>
              <a:buChar char="•"/>
              <a:defRPr sz="2400" b="0" i="0" kern="1200">
                <a:solidFill>
                  <a:srgbClr val="696A69"/>
                </a:solidFill>
                <a:latin typeface="Quattrocento Sans" panose="020B0502050000020003"/>
                <a:ea typeface="Quattrocento Sans" panose="020B0502050000020003"/>
                <a:cs typeface="Quattrocento Sans" panose="020B0502050000020003"/>
                <a:sym typeface="Quattrocento Sans" panose="020B0502050000020003"/>
              </a:defRPr>
            </a:lvl1pPr>
            <a:lvl2pPr marL="914400" lvl="1" indent="-342900" algn="l" defTabSz="914400" rtl="0" eaLnBrk="1" latinLnBrk="0" hangingPunct="1">
              <a:lnSpc>
                <a:spcPct val="90000"/>
              </a:lnSpc>
              <a:spcBef>
                <a:spcPts val="500"/>
              </a:spcBef>
              <a:spcAft>
                <a:spcPts val="0"/>
              </a:spcAft>
              <a:buClr>
                <a:schemeClr val="dk1"/>
              </a:buClr>
              <a:buSzPts val="1800"/>
              <a:buFont typeface="Arial" panose="020B0604020202020204" pitchFamily="34" charset="0"/>
              <a:buChar char="•"/>
              <a:defRPr sz="2400" kern="1200">
                <a:solidFill>
                  <a:schemeClr val="tx1"/>
                </a:solidFill>
                <a:latin typeface="+mn-lt"/>
                <a:ea typeface="+mn-ea"/>
                <a:cs typeface="+mn-cs"/>
              </a:defRPr>
            </a:lvl2pPr>
            <a:lvl3pPr marL="1371600" lvl="2" indent="-342900" algn="l" defTabSz="914400" rtl="0" eaLnBrk="1" latinLnBrk="0" hangingPunct="1">
              <a:lnSpc>
                <a:spcPct val="90000"/>
              </a:lnSpc>
              <a:spcBef>
                <a:spcPts val="500"/>
              </a:spcBef>
              <a:spcAft>
                <a:spcPts val="0"/>
              </a:spcAft>
              <a:buClr>
                <a:schemeClr val="dk1"/>
              </a:buClr>
              <a:buSzPts val="1800"/>
              <a:buFont typeface="Arial" panose="020B0604020202020204" pitchFamily="34" charset="0"/>
              <a:buChar char="•"/>
              <a:defRPr sz="2000" kern="1200">
                <a:solidFill>
                  <a:schemeClr val="tx1"/>
                </a:solidFill>
                <a:latin typeface="+mn-lt"/>
                <a:ea typeface="+mn-ea"/>
                <a:cs typeface="+mn-cs"/>
              </a:defRPr>
            </a:lvl3pPr>
            <a:lvl4pPr marL="1828800" lvl="3" indent="-342900" algn="l" defTabSz="914400" rtl="0" eaLnBrk="1" latinLnBrk="0" hangingPunct="1">
              <a:lnSpc>
                <a:spcPct val="90000"/>
              </a:lnSpc>
              <a:spcBef>
                <a:spcPts val="500"/>
              </a:spcBef>
              <a:spcAft>
                <a:spcPts val="0"/>
              </a:spcAft>
              <a:buClr>
                <a:schemeClr val="dk1"/>
              </a:buClr>
              <a:buSzPts val="1800"/>
              <a:buFont typeface="Arial" panose="020B0604020202020204" pitchFamily="34" charset="0"/>
              <a:buChar char="•"/>
              <a:defRPr sz="1800" kern="1200">
                <a:solidFill>
                  <a:schemeClr val="tx1"/>
                </a:solidFill>
                <a:latin typeface="+mn-lt"/>
                <a:ea typeface="+mn-ea"/>
                <a:cs typeface="+mn-cs"/>
              </a:defRPr>
            </a:lvl4pPr>
            <a:lvl5pPr marL="2286000" lvl="4" indent="-342900" algn="l" defTabSz="914400" rtl="0" eaLnBrk="1" latinLnBrk="0" hangingPunct="1">
              <a:lnSpc>
                <a:spcPct val="90000"/>
              </a:lnSpc>
              <a:spcBef>
                <a:spcPts val="500"/>
              </a:spcBef>
              <a:spcAft>
                <a:spcPts val="0"/>
              </a:spcAft>
              <a:buClr>
                <a:schemeClr val="dk1"/>
              </a:buClr>
              <a:buSzPts val="1800"/>
              <a:buFont typeface="Arial" panose="020B0604020202020204" pitchFamily="34" charset="0"/>
              <a:buChar char="•"/>
              <a:defRPr sz="1800" kern="1200">
                <a:solidFill>
                  <a:schemeClr val="tx1"/>
                </a:solidFill>
                <a:latin typeface="+mn-lt"/>
                <a:ea typeface="+mn-ea"/>
                <a:cs typeface="+mn-cs"/>
              </a:defRPr>
            </a:lvl5pPr>
            <a:lvl6pPr marL="2743200" lvl="5" indent="-342900" algn="l" defTabSz="914400" rtl="0" eaLnBrk="1" latinLnBrk="0" hangingPunct="1">
              <a:lnSpc>
                <a:spcPct val="90000"/>
              </a:lnSpc>
              <a:spcBef>
                <a:spcPts val="500"/>
              </a:spcBef>
              <a:spcAft>
                <a:spcPts val="0"/>
              </a:spcAft>
              <a:buClr>
                <a:schemeClr val="dk1"/>
              </a:buClr>
              <a:buSzPts val="1800"/>
              <a:buFont typeface="Arial" panose="020B0604020202020204" pitchFamily="34" charset="0"/>
              <a:buChar char="•"/>
              <a:defRPr sz="1800" kern="1200">
                <a:solidFill>
                  <a:schemeClr val="tx1"/>
                </a:solidFill>
                <a:latin typeface="+mn-lt"/>
                <a:ea typeface="+mn-ea"/>
                <a:cs typeface="+mn-cs"/>
              </a:defRPr>
            </a:lvl6pPr>
            <a:lvl7pPr marL="3200400" lvl="6" indent="-342900" algn="l" defTabSz="914400" rtl="0" eaLnBrk="1" latinLnBrk="0" hangingPunct="1">
              <a:lnSpc>
                <a:spcPct val="90000"/>
              </a:lnSpc>
              <a:spcBef>
                <a:spcPts val="500"/>
              </a:spcBef>
              <a:spcAft>
                <a:spcPts val="0"/>
              </a:spcAft>
              <a:buClr>
                <a:schemeClr val="dk1"/>
              </a:buClr>
              <a:buSzPts val="1800"/>
              <a:buFont typeface="Arial" panose="020B0604020202020204" pitchFamily="34" charset="0"/>
              <a:buChar char="•"/>
              <a:defRPr sz="1800" kern="1200">
                <a:solidFill>
                  <a:schemeClr val="tx1"/>
                </a:solidFill>
                <a:latin typeface="+mn-lt"/>
                <a:ea typeface="+mn-ea"/>
                <a:cs typeface="+mn-cs"/>
              </a:defRPr>
            </a:lvl7pPr>
            <a:lvl8pPr marL="3657600" lvl="7" indent="-342900" algn="l" defTabSz="914400" rtl="0" eaLnBrk="1" latinLnBrk="0" hangingPunct="1">
              <a:lnSpc>
                <a:spcPct val="90000"/>
              </a:lnSpc>
              <a:spcBef>
                <a:spcPts val="500"/>
              </a:spcBef>
              <a:spcAft>
                <a:spcPts val="0"/>
              </a:spcAft>
              <a:buClr>
                <a:schemeClr val="dk1"/>
              </a:buClr>
              <a:buSzPts val="1800"/>
              <a:buFont typeface="Arial" panose="020B0604020202020204" pitchFamily="34" charset="0"/>
              <a:buChar char="•"/>
              <a:defRPr sz="1800" kern="1200">
                <a:solidFill>
                  <a:schemeClr val="tx1"/>
                </a:solidFill>
                <a:latin typeface="+mn-lt"/>
                <a:ea typeface="+mn-ea"/>
                <a:cs typeface="+mn-cs"/>
              </a:defRPr>
            </a:lvl8pPr>
            <a:lvl9pPr marL="4114800" lvl="8" indent="-342900" algn="l" defTabSz="914400" rtl="0" eaLnBrk="1" latinLnBrk="0" hangingPunct="1">
              <a:lnSpc>
                <a:spcPct val="90000"/>
              </a:lnSpc>
              <a:spcBef>
                <a:spcPts val="500"/>
              </a:spcBef>
              <a:spcAft>
                <a:spcPts val="0"/>
              </a:spcAft>
              <a:buClr>
                <a:schemeClr val="dk1"/>
              </a:buClr>
              <a:buSzPts val="1800"/>
              <a:buFont typeface="Arial" panose="020B0604020202020204" pitchFamily="34" charset="0"/>
              <a:buChar char="•"/>
              <a:defRPr sz="1800" kern="1200">
                <a:solidFill>
                  <a:schemeClr val="tx1"/>
                </a:solidFill>
                <a:latin typeface="+mn-lt"/>
                <a:ea typeface="+mn-ea"/>
                <a:cs typeface="+mn-cs"/>
              </a:defRPr>
            </a:lvl9pPr>
          </a:lstStyle>
          <a:p>
            <a:pPr marL="114300" indent="0">
              <a:buNone/>
            </a:pPr>
            <a:r>
              <a:rPr lang="id-ID" b="1" dirty="0">
                <a:solidFill>
                  <a:schemeClr val="tx1"/>
                </a:solidFill>
              </a:rPr>
              <a:t>1. Penguatan Layanan Unggulan Jantung</a:t>
            </a:r>
            <a:endParaRPr lang="id-ID" dirty="0">
              <a:solidFill>
                <a:schemeClr val="tx1"/>
              </a:solidFill>
            </a:endParaRPr>
          </a:p>
          <a:p>
            <a:pPr lvl="0"/>
            <a:r>
              <a:rPr lang="id-ID" dirty="0">
                <a:solidFill>
                  <a:schemeClr val="tx1"/>
                </a:solidFill>
              </a:rPr>
              <a:t>Cardiac emergency response 24 jam </a:t>
            </a:r>
          </a:p>
          <a:p>
            <a:pPr lvl="0"/>
            <a:r>
              <a:rPr lang="id-ID" dirty="0">
                <a:solidFill>
                  <a:schemeClr val="tx1"/>
                </a:solidFill>
              </a:rPr>
              <a:t>Penguatan ICU/ICCU </a:t>
            </a:r>
          </a:p>
          <a:p>
            <a:pPr lvl="0"/>
            <a:r>
              <a:rPr lang="id-ID" dirty="0">
                <a:solidFill>
                  <a:schemeClr val="tx1"/>
                </a:solidFill>
              </a:rPr>
              <a:t>Echocardiography &amp; cath lab bertahap </a:t>
            </a:r>
          </a:p>
          <a:p>
            <a:pPr lvl="0"/>
            <a:r>
              <a:rPr lang="id-ID" dirty="0">
                <a:solidFill>
                  <a:schemeClr val="tx1"/>
                </a:solidFill>
              </a:rPr>
              <a:t>Klinik jantung terpadu </a:t>
            </a:r>
          </a:p>
          <a:p>
            <a:pPr lvl="0"/>
            <a:r>
              <a:rPr lang="id-ID" dirty="0">
                <a:solidFill>
                  <a:schemeClr val="tx1"/>
                </a:solidFill>
              </a:rPr>
              <a:t>Preventive cardiac center </a:t>
            </a:r>
          </a:p>
          <a:p>
            <a:pPr marL="114300" lvl="0" indent="0">
              <a:buNone/>
            </a:pPr>
            <a:endParaRPr lang="id-ID" dirty="0">
              <a:solidFill>
                <a:schemeClr val="tx1"/>
              </a:solidFill>
            </a:endParaRPr>
          </a:p>
          <a:p>
            <a:pPr marL="114300" indent="0">
              <a:buNone/>
            </a:pPr>
            <a:r>
              <a:rPr lang="id-ID" b="1" dirty="0">
                <a:solidFill>
                  <a:schemeClr val="tx1"/>
                </a:solidFill>
              </a:rPr>
              <a:t>2. Pengembangan CMU Sebagai Ikon Rumah Sakit</a:t>
            </a:r>
            <a:endParaRPr lang="id-ID" dirty="0">
              <a:solidFill>
                <a:schemeClr val="tx1"/>
              </a:solidFill>
            </a:endParaRPr>
          </a:p>
          <a:p>
            <a:pPr lvl="0"/>
            <a:r>
              <a:rPr lang="id-ID" dirty="0">
                <a:solidFill>
                  <a:schemeClr val="tx1"/>
                </a:solidFill>
              </a:rPr>
              <a:t>IGD modern terintegrasi </a:t>
            </a:r>
          </a:p>
          <a:p>
            <a:pPr lvl="0"/>
            <a:r>
              <a:rPr lang="id-ID" dirty="0">
                <a:solidFill>
                  <a:schemeClr val="tx1"/>
                </a:solidFill>
              </a:rPr>
              <a:t>Radiologi cepat terpusat </a:t>
            </a:r>
          </a:p>
          <a:p>
            <a:pPr lvl="0"/>
            <a:r>
              <a:rPr lang="id-ID" dirty="0">
                <a:solidFill>
                  <a:schemeClr val="tx1"/>
                </a:solidFill>
              </a:rPr>
              <a:t>ICU dan OK emergensi modern </a:t>
            </a:r>
          </a:p>
          <a:p>
            <a:pPr lvl="0"/>
            <a:r>
              <a:rPr lang="id-ID" dirty="0">
                <a:solidFill>
                  <a:schemeClr val="tx1"/>
                </a:solidFill>
              </a:rPr>
              <a:t>Smart hospital workflow </a:t>
            </a:r>
          </a:p>
          <a:p>
            <a:pPr lvl="0"/>
            <a:r>
              <a:rPr lang="id-ID" dirty="0">
                <a:solidFill>
                  <a:schemeClr val="tx1"/>
                </a:solidFill>
              </a:rPr>
              <a:t>Branding arsitektur rumah sakit modern regional </a:t>
            </a:r>
          </a:p>
          <a:p>
            <a:pPr lvl="0"/>
            <a:endParaRPr lang="id-ID" dirty="0">
              <a:solidFill>
                <a:schemeClr val="tx1"/>
              </a:solidFill>
            </a:endParaRPr>
          </a:p>
          <a:p>
            <a:pPr marL="114300" lvl="0" indent="0">
              <a:buNone/>
            </a:pPr>
            <a:endParaRPr lang="id-ID" dirty="0">
              <a:solidFill>
                <a:schemeClr val="tx1"/>
              </a:solidFill>
            </a:endParaRPr>
          </a:p>
          <a:p>
            <a:pPr marL="114300" indent="0">
              <a:buNone/>
            </a:pPr>
            <a:endParaRPr lang="id-ID" dirty="0">
              <a:solidFill>
                <a:schemeClr val="tx1"/>
              </a:solidFill>
            </a:endParaRPr>
          </a:p>
        </p:txBody>
      </p:sp>
    </p:spTree>
    <p:extLst>
      <p:ext uri="{BB962C8B-B14F-4D97-AF65-F5344CB8AC3E}">
        <p14:creationId xmlns:p14="http://schemas.microsoft.com/office/powerpoint/2010/main" val="298993398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2A66634-6305-B1C0-09EA-72F5383EB5CF}"/>
            </a:ext>
          </a:extLst>
        </p:cNvPr>
        <p:cNvGrpSpPr/>
        <p:nvPr/>
      </p:nvGrpSpPr>
      <p:grpSpPr>
        <a:xfrm>
          <a:off x="0" y="0"/>
          <a:ext cx="0" cy="0"/>
          <a:chOff x="0" y="0"/>
          <a:chExt cx="0" cy="0"/>
        </a:xfrm>
      </p:grpSpPr>
      <p:sp>
        <p:nvSpPr>
          <p:cNvPr id="6" name="Title 3">
            <a:extLst>
              <a:ext uri="{FF2B5EF4-FFF2-40B4-BE49-F238E27FC236}">
                <a16:creationId xmlns:a16="http://schemas.microsoft.com/office/drawing/2014/main" id="{12E62D40-EAAF-95F6-A9ED-503C252E1452}"/>
              </a:ext>
            </a:extLst>
          </p:cNvPr>
          <p:cNvSpPr>
            <a:spLocks noGrp="1"/>
          </p:cNvSpPr>
          <p:nvPr>
            <p:ph type="title"/>
          </p:nvPr>
        </p:nvSpPr>
        <p:spPr>
          <a:xfrm>
            <a:off x="1010348" y="75844"/>
            <a:ext cx="7097332" cy="776639"/>
          </a:xfrm>
        </p:spPr>
        <p:txBody>
          <a:bodyPr>
            <a:normAutofit/>
          </a:bodyPr>
          <a:lstStyle/>
          <a:p>
            <a:r>
              <a:rPr lang="id-ID" dirty="0"/>
              <a:t>ARAH STRATEGIS RENSTRA 5 TAHUN</a:t>
            </a:r>
          </a:p>
        </p:txBody>
      </p:sp>
      <p:sp>
        <p:nvSpPr>
          <p:cNvPr id="3" name="Content Placeholder 2">
            <a:extLst>
              <a:ext uri="{FF2B5EF4-FFF2-40B4-BE49-F238E27FC236}">
                <a16:creationId xmlns:a16="http://schemas.microsoft.com/office/drawing/2014/main" id="{FBE1E6FC-CD0D-BB74-85B5-FA8A4681FC41}"/>
              </a:ext>
            </a:extLst>
          </p:cNvPr>
          <p:cNvSpPr txBox="1">
            <a:spLocks/>
          </p:cNvSpPr>
          <p:nvPr/>
        </p:nvSpPr>
        <p:spPr>
          <a:xfrm>
            <a:off x="284480" y="980440"/>
            <a:ext cx="5516880" cy="4525963"/>
          </a:xfrm>
          <a:prstGeom prst="rect">
            <a:avLst/>
          </a:prstGeom>
          <a:noFill/>
          <a:ln>
            <a:noFill/>
          </a:ln>
        </p:spPr>
        <p:txBody>
          <a:bodyPr spcFirstLastPara="1" vert="horz" wrap="square" lIns="91425" tIns="45700" rIns="91425" bIns="45700" rtlCol="0" anchor="t" anchorCtr="0">
            <a:normAutofit fontScale="92500" lnSpcReduction="10000"/>
          </a:bodyPr>
          <a:lstStyle>
            <a:lvl1pPr marL="457200" lvl="0" indent="-342900" algn="l" defTabSz="914400" rtl="0" eaLnBrk="1" latinLnBrk="0" hangingPunct="1">
              <a:lnSpc>
                <a:spcPct val="90000"/>
              </a:lnSpc>
              <a:spcBef>
                <a:spcPts val="1000"/>
              </a:spcBef>
              <a:spcAft>
                <a:spcPts val="0"/>
              </a:spcAft>
              <a:buClr>
                <a:schemeClr val="dk1"/>
              </a:buClr>
              <a:buSzPts val="1800"/>
              <a:buFont typeface="Arial" panose="020B0604020202020204" pitchFamily="34" charset="0"/>
              <a:buChar char="•"/>
              <a:defRPr sz="2400" b="0" i="0" kern="1200">
                <a:solidFill>
                  <a:srgbClr val="696A69"/>
                </a:solidFill>
                <a:latin typeface="Quattrocento Sans" panose="020B0502050000020003"/>
                <a:ea typeface="Quattrocento Sans" panose="020B0502050000020003"/>
                <a:cs typeface="Quattrocento Sans" panose="020B0502050000020003"/>
                <a:sym typeface="Quattrocento Sans" panose="020B0502050000020003"/>
              </a:defRPr>
            </a:lvl1pPr>
            <a:lvl2pPr marL="914400" lvl="1" indent="-342900" algn="l" defTabSz="914400" rtl="0" eaLnBrk="1" latinLnBrk="0" hangingPunct="1">
              <a:lnSpc>
                <a:spcPct val="90000"/>
              </a:lnSpc>
              <a:spcBef>
                <a:spcPts val="500"/>
              </a:spcBef>
              <a:spcAft>
                <a:spcPts val="0"/>
              </a:spcAft>
              <a:buClr>
                <a:schemeClr val="dk1"/>
              </a:buClr>
              <a:buSzPts val="1800"/>
              <a:buFont typeface="Arial" panose="020B0604020202020204" pitchFamily="34" charset="0"/>
              <a:buChar char="•"/>
              <a:defRPr sz="2400" kern="1200">
                <a:solidFill>
                  <a:schemeClr val="tx1"/>
                </a:solidFill>
                <a:latin typeface="+mn-lt"/>
                <a:ea typeface="+mn-ea"/>
                <a:cs typeface="+mn-cs"/>
              </a:defRPr>
            </a:lvl2pPr>
            <a:lvl3pPr marL="1371600" lvl="2" indent="-342900" algn="l" defTabSz="914400" rtl="0" eaLnBrk="1" latinLnBrk="0" hangingPunct="1">
              <a:lnSpc>
                <a:spcPct val="90000"/>
              </a:lnSpc>
              <a:spcBef>
                <a:spcPts val="500"/>
              </a:spcBef>
              <a:spcAft>
                <a:spcPts val="0"/>
              </a:spcAft>
              <a:buClr>
                <a:schemeClr val="dk1"/>
              </a:buClr>
              <a:buSzPts val="1800"/>
              <a:buFont typeface="Arial" panose="020B0604020202020204" pitchFamily="34" charset="0"/>
              <a:buChar char="•"/>
              <a:defRPr sz="2000" kern="1200">
                <a:solidFill>
                  <a:schemeClr val="tx1"/>
                </a:solidFill>
                <a:latin typeface="+mn-lt"/>
                <a:ea typeface="+mn-ea"/>
                <a:cs typeface="+mn-cs"/>
              </a:defRPr>
            </a:lvl3pPr>
            <a:lvl4pPr marL="1828800" lvl="3" indent="-342900" algn="l" defTabSz="914400" rtl="0" eaLnBrk="1" latinLnBrk="0" hangingPunct="1">
              <a:lnSpc>
                <a:spcPct val="90000"/>
              </a:lnSpc>
              <a:spcBef>
                <a:spcPts val="500"/>
              </a:spcBef>
              <a:spcAft>
                <a:spcPts val="0"/>
              </a:spcAft>
              <a:buClr>
                <a:schemeClr val="dk1"/>
              </a:buClr>
              <a:buSzPts val="1800"/>
              <a:buFont typeface="Arial" panose="020B0604020202020204" pitchFamily="34" charset="0"/>
              <a:buChar char="•"/>
              <a:defRPr sz="1800" kern="1200">
                <a:solidFill>
                  <a:schemeClr val="tx1"/>
                </a:solidFill>
                <a:latin typeface="+mn-lt"/>
                <a:ea typeface="+mn-ea"/>
                <a:cs typeface="+mn-cs"/>
              </a:defRPr>
            </a:lvl4pPr>
            <a:lvl5pPr marL="2286000" lvl="4" indent="-342900" algn="l" defTabSz="914400" rtl="0" eaLnBrk="1" latinLnBrk="0" hangingPunct="1">
              <a:lnSpc>
                <a:spcPct val="90000"/>
              </a:lnSpc>
              <a:spcBef>
                <a:spcPts val="500"/>
              </a:spcBef>
              <a:spcAft>
                <a:spcPts val="0"/>
              </a:spcAft>
              <a:buClr>
                <a:schemeClr val="dk1"/>
              </a:buClr>
              <a:buSzPts val="1800"/>
              <a:buFont typeface="Arial" panose="020B0604020202020204" pitchFamily="34" charset="0"/>
              <a:buChar char="•"/>
              <a:defRPr sz="1800" kern="1200">
                <a:solidFill>
                  <a:schemeClr val="tx1"/>
                </a:solidFill>
                <a:latin typeface="+mn-lt"/>
                <a:ea typeface="+mn-ea"/>
                <a:cs typeface="+mn-cs"/>
              </a:defRPr>
            </a:lvl5pPr>
            <a:lvl6pPr marL="2743200" lvl="5" indent="-342900" algn="l" defTabSz="914400" rtl="0" eaLnBrk="1" latinLnBrk="0" hangingPunct="1">
              <a:lnSpc>
                <a:spcPct val="90000"/>
              </a:lnSpc>
              <a:spcBef>
                <a:spcPts val="500"/>
              </a:spcBef>
              <a:spcAft>
                <a:spcPts val="0"/>
              </a:spcAft>
              <a:buClr>
                <a:schemeClr val="dk1"/>
              </a:buClr>
              <a:buSzPts val="1800"/>
              <a:buFont typeface="Arial" panose="020B0604020202020204" pitchFamily="34" charset="0"/>
              <a:buChar char="•"/>
              <a:defRPr sz="1800" kern="1200">
                <a:solidFill>
                  <a:schemeClr val="tx1"/>
                </a:solidFill>
                <a:latin typeface="+mn-lt"/>
                <a:ea typeface="+mn-ea"/>
                <a:cs typeface="+mn-cs"/>
              </a:defRPr>
            </a:lvl6pPr>
            <a:lvl7pPr marL="3200400" lvl="6" indent="-342900" algn="l" defTabSz="914400" rtl="0" eaLnBrk="1" latinLnBrk="0" hangingPunct="1">
              <a:lnSpc>
                <a:spcPct val="90000"/>
              </a:lnSpc>
              <a:spcBef>
                <a:spcPts val="500"/>
              </a:spcBef>
              <a:spcAft>
                <a:spcPts val="0"/>
              </a:spcAft>
              <a:buClr>
                <a:schemeClr val="dk1"/>
              </a:buClr>
              <a:buSzPts val="1800"/>
              <a:buFont typeface="Arial" panose="020B0604020202020204" pitchFamily="34" charset="0"/>
              <a:buChar char="•"/>
              <a:defRPr sz="1800" kern="1200">
                <a:solidFill>
                  <a:schemeClr val="tx1"/>
                </a:solidFill>
                <a:latin typeface="+mn-lt"/>
                <a:ea typeface="+mn-ea"/>
                <a:cs typeface="+mn-cs"/>
              </a:defRPr>
            </a:lvl7pPr>
            <a:lvl8pPr marL="3657600" lvl="7" indent="-342900" algn="l" defTabSz="914400" rtl="0" eaLnBrk="1" latinLnBrk="0" hangingPunct="1">
              <a:lnSpc>
                <a:spcPct val="90000"/>
              </a:lnSpc>
              <a:spcBef>
                <a:spcPts val="500"/>
              </a:spcBef>
              <a:spcAft>
                <a:spcPts val="0"/>
              </a:spcAft>
              <a:buClr>
                <a:schemeClr val="dk1"/>
              </a:buClr>
              <a:buSzPts val="1800"/>
              <a:buFont typeface="Arial" panose="020B0604020202020204" pitchFamily="34" charset="0"/>
              <a:buChar char="•"/>
              <a:defRPr sz="1800" kern="1200">
                <a:solidFill>
                  <a:schemeClr val="tx1"/>
                </a:solidFill>
                <a:latin typeface="+mn-lt"/>
                <a:ea typeface="+mn-ea"/>
                <a:cs typeface="+mn-cs"/>
              </a:defRPr>
            </a:lvl8pPr>
            <a:lvl9pPr marL="4114800" lvl="8" indent="-342900" algn="l" defTabSz="914400" rtl="0" eaLnBrk="1" latinLnBrk="0" hangingPunct="1">
              <a:lnSpc>
                <a:spcPct val="90000"/>
              </a:lnSpc>
              <a:spcBef>
                <a:spcPts val="500"/>
              </a:spcBef>
              <a:spcAft>
                <a:spcPts val="0"/>
              </a:spcAft>
              <a:buClr>
                <a:schemeClr val="dk1"/>
              </a:buClr>
              <a:buSzPts val="1800"/>
              <a:buFont typeface="Arial" panose="020B0604020202020204" pitchFamily="34" charset="0"/>
              <a:buChar char="•"/>
              <a:defRPr sz="1800" kern="1200">
                <a:solidFill>
                  <a:schemeClr val="tx1"/>
                </a:solidFill>
                <a:latin typeface="+mn-lt"/>
                <a:ea typeface="+mn-ea"/>
                <a:cs typeface="+mn-cs"/>
              </a:defRPr>
            </a:lvl9pPr>
          </a:lstStyle>
          <a:p>
            <a:pPr marL="114300" indent="0">
              <a:buNone/>
            </a:pPr>
            <a:r>
              <a:rPr lang="id-ID" b="1" dirty="0">
                <a:solidFill>
                  <a:schemeClr val="tx1"/>
                </a:solidFill>
              </a:rPr>
              <a:t>3. Transformasi Digital Rumah Sakit</a:t>
            </a:r>
            <a:endParaRPr lang="id-ID" dirty="0">
              <a:solidFill>
                <a:schemeClr val="tx1"/>
              </a:solidFill>
            </a:endParaRPr>
          </a:p>
          <a:p>
            <a:pPr lvl="0"/>
            <a:r>
              <a:rPr lang="id-ID" dirty="0">
                <a:solidFill>
                  <a:schemeClr val="tx1"/>
                </a:solidFill>
              </a:rPr>
              <a:t>Full electronic medical record </a:t>
            </a:r>
          </a:p>
          <a:p>
            <a:pPr lvl="0"/>
            <a:r>
              <a:rPr lang="id-ID" dirty="0">
                <a:solidFill>
                  <a:schemeClr val="tx1"/>
                </a:solidFill>
              </a:rPr>
              <a:t>Dashboard manajemen real time </a:t>
            </a:r>
          </a:p>
          <a:p>
            <a:pPr lvl="0"/>
            <a:r>
              <a:rPr lang="id-ID" dirty="0">
                <a:solidFill>
                  <a:schemeClr val="tx1"/>
                </a:solidFill>
              </a:rPr>
              <a:t>Bridging BPJS dan SISRUTE optimal </a:t>
            </a:r>
          </a:p>
          <a:p>
            <a:pPr lvl="0"/>
            <a:r>
              <a:rPr lang="id-ID" dirty="0">
                <a:solidFill>
                  <a:schemeClr val="tx1"/>
                </a:solidFill>
              </a:rPr>
              <a:t>Digital KPI monitoring </a:t>
            </a:r>
          </a:p>
          <a:p>
            <a:pPr marL="114300" lvl="0" indent="0">
              <a:buNone/>
            </a:pPr>
            <a:endParaRPr lang="id-ID" dirty="0">
              <a:solidFill>
                <a:schemeClr val="tx1"/>
              </a:solidFill>
            </a:endParaRPr>
          </a:p>
          <a:p>
            <a:pPr marL="114300" indent="0">
              <a:buNone/>
            </a:pPr>
            <a:r>
              <a:rPr lang="id-ID" b="1" dirty="0">
                <a:solidFill>
                  <a:schemeClr val="tx1"/>
                </a:solidFill>
              </a:rPr>
              <a:t>4. Penguatan Keuangan BLUD</a:t>
            </a:r>
            <a:endParaRPr lang="id-ID" dirty="0">
              <a:solidFill>
                <a:schemeClr val="tx1"/>
              </a:solidFill>
            </a:endParaRPr>
          </a:p>
          <a:p>
            <a:pPr lvl="0"/>
            <a:r>
              <a:rPr lang="id-ID" dirty="0">
                <a:solidFill>
                  <a:schemeClr val="tx1"/>
                </a:solidFill>
              </a:rPr>
              <a:t>Revenue center layanan unggulan </a:t>
            </a:r>
          </a:p>
          <a:p>
            <a:pPr lvl="0"/>
            <a:r>
              <a:rPr lang="id-ID" dirty="0">
                <a:solidFill>
                  <a:schemeClr val="tx1"/>
                </a:solidFill>
              </a:rPr>
              <a:t>Optimalisasi layanan non-JKN </a:t>
            </a:r>
          </a:p>
          <a:p>
            <a:pPr lvl="0"/>
            <a:r>
              <a:rPr lang="id-ID" dirty="0">
                <a:solidFill>
                  <a:schemeClr val="tx1"/>
                </a:solidFill>
              </a:rPr>
              <a:t>Efisiensi operasional berbasis data </a:t>
            </a:r>
          </a:p>
          <a:p>
            <a:pPr lvl="0"/>
            <a:r>
              <a:rPr lang="id-ID" dirty="0">
                <a:solidFill>
                  <a:schemeClr val="tx1"/>
                </a:solidFill>
              </a:rPr>
              <a:t>Costing dan tarif berbasis unit cost </a:t>
            </a:r>
          </a:p>
          <a:p>
            <a:pPr marL="114300" lvl="0" indent="0">
              <a:buNone/>
            </a:pPr>
            <a:endParaRPr lang="id-ID" dirty="0">
              <a:solidFill>
                <a:schemeClr val="tx1"/>
              </a:solidFill>
            </a:endParaRPr>
          </a:p>
        </p:txBody>
      </p:sp>
      <p:sp>
        <p:nvSpPr>
          <p:cNvPr id="2" name="Content Placeholder 2">
            <a:extLst>
              <a:ext uri="{FF2B5EF4-FFF2-40B4-BE49-F238E27FC236}">
                <a16:creationId xmlns:a16="http://schemas.microsoft.com/office/drawing/2014/main" id="{34C3C1E9-1572-E471-CCCD-EACE583DA126}"/>
              </a:ext>
            </a:extLst>
          </p:cNvPr>
          <p:cNvSpPr txBox="1">
            <a:spLocks/>
          </p:cNvSpPr>
          <p:nvPr/>
        </p:nvSpPr>
        <p:spPr>
          <a:xfrm>
            <a:off x="5872480" y="980440"/>
            <a:ext cx="6177280" cy="4525963"/>
          </a:xfrm>
          <a:prstGeom prst="rect">
            <a:avLst/>
          </a:prstGeom>
          <a:noFill/>
          <a:ln>
            <a:noFill/>
          </a:ln>
        </p:spPr>
        <p:txBody>
          <a:bodyPr spcFirstLastPara="1" vert="horz" wrap="square" lIns="91425" tIns="45700" rIns="91425" bIns="45700" rtlCol="0" anchor="t" anchorCtr="0">
            <a:normAutofit/>
          </a:bodyPr>
          <a:lstStyle>
            <a:lvl1pPr marL="457200" lvl="0" indent="-342900" algn="l" defTabSz="914400" rtl="0" eaLnBrk="1" latinLnBrk="0" hangingPunct="1">
              <a:lnSpc>
                <a:spcPct val="90000"/>
              </a:lnSpc>
              <a:spcBef>
                <a:spcPts val="1000"/>
              </a:spcBef>
              <a:spcAft>
                <a:spcPts val="0"/>
              </a:spcAft>
              <a:buClr>
                <a:schemeClr val="dk1"/>
              </a:buClr>
              <a:buSzPts val="1800"/>
              <a:buFont typeface="Arial" panose="020B0604020202020204" pitchFamily="34" charset="0"/>
              <a:buChar char="•"/>
              <a:defRPr sz="2400" b="0" i="0" kern="1200">
                <a:solidFill>
                  <a:srgbClr val="696A69"/>
                </a:solidFill>
                <a:latin typeface="Quattrocento Sans" panose="020B0502050000020003"/>
                <a:ea typeface="Quattrocento Sans" panose="020B0502050000020003"/>
                <a:cs typeface="Quattrocento Sans" panose="020B0502050000020003"/>
                <a:sym typeface="Quattrocento Sans" panose="020B0502050000020003"/>
              </a:defRPr>
            </a:lvl1pPr>
            <a:lvl2pPr marL="914400" lvl="1" indent="-342900" algn="l" defTabSz="914400" rtl="0" eaLnBrk="1" latinLnBrk="0" hangingPunct="1">
              <a:lnSpc>
                <a:spcPct val="90000"/>
              </a:lnSpc>
              <a:spcBef>
                <a:spcPts val="500"/>
              </a:spcBef>
              <a:spcAft>
                <a:spcPts val="0"/>
              </a:spcAft>
              <a:buClr>
                <a:schemeClr val="dk1"/>
              </a:buClr>
              <a:buSzPts val="1800"/>
              <a:buFont typeface="Arial" panose="020B0604020202020204" pitchFamily="34" charset="0"/>
              <a:buChar char="•"/>
              <a:defRPr sz="2400" kern="1200">
                <a:solidFill>
                  <a:schemeClr val="tx1"/>
                </a:solidFill>
                <a:latin typeface="+mn-lt"/>
                <a:ea typeface="+mn-ea"/>
                <a:cs typeface="+mn-cs"/>
              </a:defRPr>
            </a:lvl2pPr>
            <a:lvl3pPr marL="1371600" lvl="2" indent="-342900" algn="l" defTabSz="914400" rtl="0" eaLnBrk="1" latinLnBrk="0" hangingPunct="1">
              <a:lnSpc>
                <a:spcPct val="90000"/>
              </a:lnSpc>
              <a:spcBef>
                <a:spcPts val="500"/>
              </a:spcBef>
              <a:spcAft>
                <a:spcPts val="0"/>
              </a:spcAft>
              <a:buClr>
                <a:schemeClr val="dk1"/>
              </a:buClr>
              <a:buSzPts val="1800"/>
              <a:buFont typeface="Arial" panose="020B0604020202020204" pitchFamily="34" charset="0"/>
              <a:buChar char="•"/>
              <a:defRPr sz="2000" kern="1200">
                <a:solidFill>
                  <a:schemeClr val="tx1"/>
                </a:solidFill>
                <a:latin typeface="+mn-lt"/>
                <a:ea typeface="+mn-ea"/>
                <a:cs typeface="+mn-cs"/>
              </a:defRPr>
            </a:lvl3pPr>
            <a:lvl4pPr marL="1828800" lvl="3" indent="-342900" algn="l" defTabSz="914400" rtl="0" eaLnBrk="1" latinLnBrk="0" hangingPunct="1">
              <a:lnSpc>
                <a:spcPct val="90000"/>
              </a:lnSpc>
              <a:spcBef>
                <a:spcPts val="500"/>
              </a:spcBef>
              <a:spcAft>
                <a:spcPts val="0"/>
              </a:spcAft>
              <a:buClr>
                <a:schemeClr val="dk1"/>
              </a:buClr>
              <a:buSzPts val="1800"/>
              <a:buFont typeface="Arial" panose="020B0604020202020204" pitchFamily="34" charset="0"/>
              <a:buChar char="•"/>
              <a:defRPr sz="1800" kern="1200">
                <a:solidFill>
                  <a:schemeClr val="tx1"/>
                </a:solidFill>
                <a:latin typeface="+mn-lt"/>
                <a:ea typeface="+mn-ea"/>
                <a:cs typeface="+mn-cs"/>
              </a:defRPr>
            </a:lvl4pPr>
            <a:lvl5pPr marL="2286000" lvl="4" indent="-342900" algn="l" defTabSz="914400" rtl="0" eaLnBrk="1" latinLnBrk="0" hangingPunct="1">
              <a:lnSpc>
                <a:spcPct val="90000"/>
              </a:lnSpc>
              <a:spcBef>
                <a:spcPts val="500"/>
              </a:spcBef>
              <a:spcAft>
                <a:spcPts val="0"/>
              </a:spcAft>
              <a:buClr>
                <a:schemeClr val="dk1"/>
              </a:buClr>
              <a:buSzPts val="1800"/>
              <a:buFont typeface="Arial" panose="020B0604020202020204" pitchFamily="34" charset="0"/>
              <a:buChar char="•"/>
              <a:defRPr sz="1800" kern="1200">
                <a:solidFill>
                  <a:schemeClr val="tx1"/>
                </a:solidFill>
                <a:latin typeface="+mn-lt"/>
                <a:ea typeface="+mn-ea"/>
                <a:cs typeface="+mn-cs"/>
              </a:defRPr>
            </a:lvl5pPr>
            <a:lvl6pPr marL="2743200" lvl="5" indent="-342900" algn="l" defTabSz="914400" rtl="0" eaLnBrk="1" latinLnBrk="0" hangingPunct="1">
              <a:lnSpc>
                <a:spcPct val="90000"/>
              </a:lnSpc>
              <a:spcBef>
                <a:spcPts val="500"/>
              </a:spcBef>
              <a:spcAft>
                <a:spcPts val="0"/>
              </a:spcAft>
              <a:buClr>
                <a:schemeClr val="dk1"/>
              </a:buClr>
              <a:buSzPts val="1800"/>
              <a:buFont typeface="Arial" panose="020B0604020202020204" pitchFamily="34" charset="0"/>
              <a:buChar char="•"/>
              <a:defRPr sz="1800" kern="1200">
                <a:solidFill>
                  <a:schemeClr val="tx1"/>
                </a:solidFill>
                <a:latin typeface="+mn-lt"/>
                <a:ea typeface="+mn-ea"/>
                <a:cs typeface="+mn-cs"/>
              </a:defRPr>
            </a:lvl6pPr>
            <a:lvl7pPr marL="3200400" lvl="6" indent="-342900" algn="l" defTabSz="914400" rtl="0" eaLnBrk="1" latinLnBrk="0" hangingPunct="1">
              <a:lnSpc>
                <a:spcPct val="90000"/>
              </a:lnSpc>
              <a:spcBef>
                <a:spcPts val="500"/>
              </a:spcBef>
              <a:spcAft>
                <a:spcPts val="0"/>
              </a:spcAft>
              <a:buClr>
                <a:schemeClr val="dk1"/>
              </a:buClr>
              <a:buSzPts val="1800"/>
              <a:buFont typeface="Arial" panose="020B0604020202020204" pitchFamily="34" charset="0"/>
              <a:buChar char="•"/>
              <a:defRPr sz="1800" kern="1200">
                <a:solidFill>
                  <a:schemeClr val="tx1"/>
                </a:solidFill>
                <a:latin typeface="+mn-lt"/>
                <a:ea typeface="+mn-ea"/>
                <a:cs typeface="+mn-cs"/>
              </a:defRPr>
            </a:lvl7pPr>
            <a:lvl8pPr marL="3657600" lvl="7" indent="-342900" algn="l" defTabSz="914400" rtl="0" eaLnBrk="1" latinLnBrk="0" hangingPunct="1">
              <a:lnSpc>
                <a:spcPct val="90000"/>
              </a:lnSpc>
              <a:spcBef>
                <a:spcPts val="500"/>
              </a:spcBef>
              <a:spcAft>
                <a:spcPts val="0"/>
              </a:spcAft>
              <a:buClr>
                <a:schemeClr val="dk1"/>
              </a:buClr>
              <a:buSzPts val="1800"/>
              <a:buFont typeface="Arial" panose="020B0604020202020204" pitchFamily="34" charset="0"/>
              <a:buChar char="•"/>
              <a:defRPr sz="1800" kern="1200">
                <a:solidFill>
                  <a:schemeClr val="tx1"/>
                </a:solidFill>
                <a:latin typeface="+mn-lt"/>
                <a:ea typeface="+mn-ea"/>
                <a:cs typeface="+mn-cs"/>
              </a:defRPr>
            </a:lvl8pPr>
            <a:lvl9pPr marL="4114800" lvl="8" indent="-342900" algn="l" defTabSz="914400" rtl="0" eaLnBrk="1" latinLnBrk="0" hangingPunct="1">
              <a:lnSpc>
                <a:spcPct val="90000"/>
              </a:lnSpc>
              <a:spcBef>
                <a:spcPts val="500"/>
              </a:spcBef>
              <a:spcAft>
                <a:spcPts val="0"/>
              </a:spcAft>
              <a:buClr>
                <a:schemeClr val="dk1"/>
              </a:buClr>
              <a:buSzPts val="1800"/>
              <a:buFont typeface="Arial" panose="020B0604020202020204" pitchFamily="34" charset="0"/>
              <a:buChar char="•"/>
              <a:defRPr sz="1800" kern="1200">
                <a:solidFill>
                  <a:schemeClr val="tx1"/>
                </a:solidFill>
                <a:latin typeface="+mn-lt"/>
                <a:ea typeface="+mn-ea"/>
                <a:cs typeface="+mn-cs"/>
              </a:defRPr>
            </a:lvl9pPr>
          </a:lstStyle>
          <a:p>
            <a:pPr marL="114300" indent="0">
              <a:buNone/>
            </a:pPr>
            <a:r>
              <a:rPr lang="id-ID" b="1" dirty="0">
                <a:solidFill>
                  <a:schemeClr val="tx1"/>
                </a:solidFill>
              </a:rPr>
              <a:t>5. Penguatan SDM dan Budaya Organisasi</a:t>
            </a:r>
            <a:endParaRPr lang="id-ID" dirty="0">
              <a:solidFill>
                <a:schemeClr val="tx1"/>
              </a:solidFill>
            </a:endParaRPr>
          </a:p>
          <a:p>
            <a:pPr lvl="0"/>
            <a:r>
              <a:rPr lang="id-ID" dirty="0">
                <a:solidFill>
                  <a:schemeClr val="tx1"/>
                </a:solidFill>
              </a:rPr>
              <a:t>Talent mapping </a:t>
            </a:r>
          </a:p>
          <a:p>
            <a:pPr lvl="0"/>
            <a:r>
              <a:rPr lang="id-ID" dirty="0">
                <a:solidFill>
                  <a:schemeClr val="tx1"/>
                </a:solidFill>
              </a:rPr>
              <a:t>Clinical privilege berbasis kompetensi </a:t>
            </a:r>
          </a:p>
          <a:p>
            <a:pPr lvl="0"/>
            <a:r>
              <a:rPr lang="id-ID" dirty="0">
                <a:solidFill>
                  <a:schemeClr val="tx1"/>
                </a:solidFill>
              </a:rPr>
              <a:t>Pelatihan emergency cardiac care </a:t>
            </a:r>
          </a:p>
          <a:p>
            <a:pPr lvl="0"/>
            <a:r>
              <a:rPr lang="id-ID" dirty="0">
                <a:solidFill>
                  <a:schemeClr val="tx1"/>
                </a:solidFill>
              </a:rPr>
              <a:t>Budaya service excellence</a:t>
            </a:r>
          </a:p>
        </p:txBody>
      </p:sp>
    </p:spTree>
    <p:extLst>
      <p:ext uri="{BB962C8B-B14F-4D97-AF65-F5344CB8AC3E}">
        <p14:creationId xmlns:p14="http://schemas.microsoft.com/office/powerpoint/2010/main" val="99952212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257</TotalTime>
  <Words>922</Words>
  <Application>Microsoft Office PowerPoint</Application>
  <PresentationFormat>Widescreen</PresentationFormat>
  <Paragraphs>120</Paragraphs>
  <Slides>17</Slides>
  <Notes>1</Notes>
  <HiddenSlides>0</HiddenSlides>
  <MMClips>0</MMClips>
  <ScaleCrop>false</ScaleCrop>
  <HeadingPairs>
    <vt:vector size="8" baseType="variant">
      <vt:variant>
        <vt:lpstr>Fonts Used</vt:lpstr>
      </vt:variant>
      <vt:variant>
        <vt:i4>6</vt:i4>
      </vt:variant>
      <vt:variant>
        <vt:lpstr>Theme</vt:lpstr>
      </vt:variant>
      <vt:variant>
        <vt:i4>1</vt:i4>
      </vt:variant>
      <vt:variant>
        <vt:lpstr>Embedded OLE Servers</vt:lpstr>
      </vt:variant>
      <vt:variant>
        <vt:i4>1</vt:i4>
      </vt:variant>
      <vt:variant>
        <vt:lpstr>Slide Titles</vt:lpstr>
      </vt:variant>
      <vt:variant>
        <vt:i4>17</vt:i4>
      </vt:variant>
    </vt:vector>
  </HeadingPairs>
  <TitlesOfParts>
    <vt:vector size="25" baseType="lpstr">
      <vt:lpstr>Arial</vt:lpstr>
      <vt:lpstr>Calibri</vt:lpstr>
      <vt:lpstr>Calibri Light</vt:lpstr>
      <vt:lpstr>Inter</vt:lpstr>
      <vt:lpstr>Poppins Bold Italics</vt:lpstr>
      <vt:lpstr>Quattrocento Sans</vt:lpstr>
      <vt:lpstr>Office Theme</vt:lpstr>
      <vt:lpstr>Microsoft Excel Worksheet</vt:lpstr>
      <vt:lpstr>PowerPoint Presentation</vt:lpstr>
      <vt:lpstr>VISI 2026-2030</vt:lpstr>
      <vt:lpstr>MISI</vt:lpstr>
      <vt:lpstr>NILAI ORGANISASI</vt:lpstr>
      <vt:lpstr>ANALISIS SWOT</vt:lpstr>
      <vt:lpstr>ANALISIS SWOT</vt:lpstr>
      <vt:lpstr>MATRlKS STRATEGI SWOT</vt:lpstr>
      <vt:lpstr>ARAH STRATEGIS RENSTRA 5 TAHUN</vt:lpstr>
      <vt:lpstr>ARAH STRATEGIS RENSTRA 5 TAHUN</vt:lpstr>
      <vt:lpstr>Rancangan Konsep Central Medical Unit (CMU) – One Stop Service</vt:lpstr>
      <vt:lpstr>Pembagian Alokasi Ruang Per Lantai</vt:lpstr>
      <vt:lpstr>KONSEP PER LANTAI</vt:lpstr>
      <vt:lpstr>ANALISA BIAYA</vt:lpstr>
      <vt:lpstr>PowerPoint Presentation</vt:lpstr>
      <vt:lpstr>DENAH</vt:lpstr>
      <vt:lpstr>DENAH</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Cindy Fenita</dc:creator>
  <cp:lastModifiedBy>Syakirman BOY</cp:lastModifiedBy>
  <cp:revision>21</cp:revision>
  <dcterms:created xsi:type="dcterms:W3CDTF">2025-10-15T13:03:19Z</dcterms:created>
  <dcterms:modified xsi:type="dcterms:W3CDTF">2026-05-07T15:50:10Z</dcterms:modified>
</cp:coreProperties>
</file>